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Masters/slideMaster1.xml" ContentType="application/vnd.openxmlformats-officedocument.presentationml.slideMaster+xml"/>
  <Override PartName="/ppt/slideLayouts/slideLayout11.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1.xml" ContentType="application/vnd.openxmlformats-officedocument.theme+xml"/>
  <Override PartName="/ppt/viewProps.xml" ContentType="application/vnd.openxmlformats-officedocument.presentationml.viewProps+xml"/>
  <Override PartName="/ppt/presProps.xml" ContentType="application/vnd.openxmlformats-officedocument.presentationml.pres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71" r:id="rId4"/>
    <p:sldId id="260" r:id="rId5"/>
    <p:sldId id="272" r:id="rId6"/>
    <p:sldId id="270" r:id="rId7"/>
    <p:sldId id="262" r:id="rId8"/>
    <p:sldId id="261" r:id="rId9"/>
    <p:sldId id="264" r:id="rId10"/>
    <p:sldId id="263" r:id="rId11"/>
    <p:sldId id="277" r:id="rId12"/>
    <p:sldId id="265" r:id="rId13"/>
    <p:sldId id="266" r:id="rId14"/>
    <p:sldId id="279" r:id="rId15"/>
    <p:sldId id="267" r:id="rId16"/>
    <p:sldId id="281" r:id="rId17"/>
    <p:sldId id="278" r:id="rId18"/>
    <p:sldId id="280" r:id="rId19"/>
    <p:sldId id="269" r:id="rId20"/>
    <p:sldId id="268" r:id="rId21"/>
    <p:sldId id="283" r:id="rId22"/>
    <p:sldId id="282" r:id="rId23"/>
    <p:sldId id="259" r:id="rId24"/>
  </p:sldIdLst>
  <p:sldSz cx="12192000" cy="6858000"/>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55F54"/>
    <a:srgbClr val="FFCB00"/>
    <a:srgbClr val="00B167"/>
    <a:srgbClr val="3E4468"/>
    <a:srgbClr val="253276"/>
    <a:srgbClr val="000000"/>
    <a:srgbClr val="FFFFFF"/>
    <a:srgbClr val="01B16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7968"/>
    <p:restoredTop sz="94713"/>
  </p:normalViewPr>
  <p:slideViewPr>
    <p:cSldViewPr snapToGrid="0">
      <p:cViewPr varScale="1">
        <p:scale>
          <a:sx n="103" d="100"/>
          <a:sy n="103" d="100"/>
        </p:scale>
        <p:origin x="1230" y="9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customXml" Target="../customXml/item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customXml" Target="../customXml/item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 Id="rId30" Type="http://schemas.openxmlformats.org/officeDocument/2006/relationships/customXml" Target="../customXml/item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976135E-7536-0E88-233B-B26D1933400B}"/>
              </a:ext>
            </a:extLst>
          </p:cNvPr>
          <p:cNvSpPr>
            <a:spLocks noGrp="1"/>
          </p:cNvSpPr>
          <p:nvPr>
            <p:ph type="ctrTitle"/>
          </p:nvPr>
        </p:nvSpPr>
        <p:spPr>
          <a:xfrm>
            <a:off x="1524000" y="1122363"/>
            <a:ext cx="9144000" cy="2387600"/>
          </a:xfrm>
        </p:spPr>
        <p:txBody>
          <a:bodyPr anchor="b"/>
          <a:lstStyle>
            <a:lvl1pPr algn="ctr">
              <a:defRPr sz="6000"/>
            </a:lvl1pPr>
          </a:lstStyle>
          <a:p>
            <a:r>
              <a:rPr lang="es-MX"/>
              <a:t>Haz clic para modificar el estilo de título del patrón</a:t>
            </a:r>
            <a:endParaRPr lang="es-CO"/>
          </a:p>
        </p:txBody>
      </p:sp>
      <p:sp>
        <p:nvSpPr>
          <p:cNvPr id="3" name="Subtítulo 2">
            <a:extLst>
              <a:ext uri="{FF2B5EF4-FFF2-40B4-BE49-F238E27FC236}">
                <a16:creationId xmlns:a16="http://schemas.microsoft.com/office/drawing/2014/main" id="{8A927D84-A4D1-6D2D-B9A9-B2DC17A6A52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MX"/>
              <a:t>Haz clic para editar el estilo de subtítulo del patrón</a:t>
            </a:r>
            <a:endParaRPr lang="es-CO"/>
          </a:p>
        </p:txBody>
      </p:sp>
      <p:sp>
        <p:nvSpPr>
          <p:cNvPr id="4" name="Marcador de fecha 3">
            <a:extLst>
              <a:ext uri="{FF2B5EF4-FFF2-40B4-BE49-F238E27FC236}">
                <a16:creationId xmlns:a16="http://schemas.microsoft.com/office/drawing/2014/main" id="{5A8995F2-5EF9-96E3-7A0F-59CD55BE000D}"/>
              </a:ext>
            </a:extLst>
          </p:cNvPr>
          <p:cNvSpPr>
            <a:spLocks noGrp="1"/>
          </p:cNvSpPr>
          <p:nvPr>
            <p:ph type="dt" sz="half" idx="10"/>
          </p:nvPr>
        </p:nvSpPr>
        <p:spPr/>
        <p:txBody>
          <a:bodyPr/>
          <a:lstStyle/>
          <a:p>
            <a:fld id="{13FF3313-880A-EF47-9613-F8B76DBE709F}" type="datetimeFigureOut">
              <a:rPr lang="es-CO" smtClean="0"/>
              <a:t>11/11/2024</a:t>
            </a:fld>
            <a:endParaRPr lang="es-CO"/>
          </a:p>
        </p:txBody>
      </p:sp>
      <p:sp>
        <p:nvSpPr>
          <p:cNvPr id="5" name="Marcador de pie de página 4">
            <a:extLst>
              <a:ext uri="{FF2B5EF4-FFF2-40B4-BE49-F238E27FC236}">
                <a16:creationId xmlns:a16="http://schemas.microsoft.com/office/drawing/2014/main" id="{F3802909-5EA3-76F6-C4BB-486983628BD8}"/>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DFA16CB9-A7D7-9949-FB7B-DE0BC5A100E7}"/>
              </a:ext>
            </a:extLst>
          </p:cNvPr>
          <p:cNvSpPr>
            <a:spLocks noGrp="1"/>
          </p:cNvSpPr>
          <p:nvPr>
            <p:ph type="sldNum" sz="quarter" idx="12"/>
          </p:nvPr>
        </p:nvSpPr>
        <p:spPr/>
        <p:txBody>
          <a:bodyPr/>
          <a:lstStyle/>
          <a:p>
            <a:fld id="{193F8B29-5AC9-3044-B722-A97AE255123D}" type="slidenum">
              <a:rPr lang="es-CO" smtClean="0"/>
              <a:t>‹#›</a:t>
            </a:fld>
            <a:endParaRPr lang="es-CO"/>
          </a:p>
        </p:txBody>
      </p:sp>
    </p:spTree>
    <p:extLst>
      <p:ext uri="{BB962C8B-B14F-4D97-AF65-F5344CB8AC3E}">
        <p14:creationId xmlns:p14="http://schemas.microsoft.com/office/powerpoint/2010/main" val="16023652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EB8A501-F2BA-0FC0-578A-6967E5118A52}"/>
              </a:ext>
            </a:extLst>
          </p:cNvPr>
          <p:cNvSpPr>
            <a:spLocks noGrp="1"/>
          </p:cNvSpPr>
          <p:nvPr>
            <p:ph type="title"/>
          </p:nvPr>
        </p:nvSpPr>
        <p:spPr/>
        <p:txBody>
          <a:bodyPr/>
          <a:lstStyle/>
          <a:p>
            <a:r>
              <a:rPr lang="es-MX"/>
              <a:t>Haz clic para modificar el estilo de título del patrón</a:t>
            </a:r>
            <a:endParaRPr lang="es-CO"/>
          </a:p>
        </p:txBody>
      </p:sp>
      <p:sp>
        <p:nvSpPr>
          <p:cNvPr id="3" name="Marcador de contenido 2">
            <a:extLst>
              <a:ext uri="{FF2B5EF4-FFF2-40B4-BE49-F238E27FC236}">
                <a16:creationId xmlns:a16="http://schemas.microsoft.com/office/drawing/2014/main" id="{33F99A91-F210-39F3-C1FB-6AA87F4CC891}"/>
              </a:ext>
            </a:extLst>
          </p:cNvPr>
          <p:cNvSpPr>
            <a:spLocks noGrp="1"/>
          </p:cNvSpPr>
          <p:nvPr>
            <p:ph idx="1"/>
          </p:nvPr>
        </p:nvSpPr>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O"/>
          </a:p>
        </p:txBody>
      </p:sp>
      <p:sp>
        <p:nvSpPr>
          <p:cNvPr id="4" name="Marcador de fecha 3">
            <a:extLst>
              <a:ext uri="{FF2B5EF4-FFF2-40B4-BE49-F238E27FC236}">
                <a16:creationId xmlns:a16="http://schemas.microsoft.com/office/drawing/2014/main" id="{DCD99B22-8B58-54A7-750C-613ABA185A3D}"/>
              </a:ext>
            </a:extLst>
          </p:cNvPr>
          <p:cNvSpPr>
            <a:spLocks noGrp="1"/>
          </p:cNvSpPr>
          <p:nvPr>
            <p:ph type="dt" sz="half" idx="10"/>
          </p:nvPr>
        </p:nvSpPr>
        <p:spPr/>
        <p:txBody>
          <a:bodyPr/>
          <a:lstStyle/>
          <a:p>
            <a:fld id="{13FF3313-880A-EF47-9613-F8B76DBE709F}" type="datetimeFigureOut">
              <a:rPr lang="es-CO" smtClean="0"/>
              <a:t>11/11/2024</a:t>
            </a:fld>
            <a:endParaRPr lang="es-CO"/>
          </a:p>
        </p:txBody>
      </p:sp>
      <p:sp>
        <p:nvSpPr>
          <p:cNvPr id="5" name="Marcador de pie de página 4">
            <a:extLst>
              <a:ext uri="{FF2B5EF4-FFF2-40B4-BE49-F238E27FC236}">
                <a16:creationId xmlns:a16="http://schemas.microsoft.com/office/drawing/2014/main" id="{20CCEF55-881E-7F4D-8BCA-82BB2A0ABD30}"/>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6BFEBD18-DB7A-EAC4-A2D8-7E9D70A91C94}"/>
              </a:ext>
            </a:extLst>
          </p:cNvPr>
          <p:cNvSpPr>
            <a:spLocks noGrp="1"/>
          </p:cNvSpPr>
          <p:nvPr>
            <p:ph type="sldNum" sz="quarter" idx="12"/>
          </p:nvPr>
        </p:nvSpPr>
        <p:spPr/>
        <p:txBody>
          <a:bodyPr/>
          <a:lstStyle/>
          <a:p>
            <a:fld id="{193F8B29-5AC9-3044-B722-A97AE255123D}" type="slidenum">
              <a:rPr lang="es-CO" smtClean="0"/>
              <a:t>‹#›</a:t>
            </a:fld>
            <a:endParaRPr lang="es-CO"/>
          </a:p>
        </p:txBody>
      </p:sp>
    </p:spTree>
    <p:extLst>
      <p:ext uri="{BB962C8B-B14F-4D97-AF65-F5344CB8AC3E}">
        <p14:creationId xmlns:p14="http://schemas.microsoft.com/office/powerpoint/2010/main" val="3664329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CD6548C-7C84-7034-C029-7191FE016D03}"/>
              </a:ext>
            </a:extLst>
          </p:cNvPr>
          <p:cNvSpPr>
            <a:spLocks noGrp="1"/>
          </p:cNvSpPr>
          <p:nvPr>
            <p:ph type="title"/>
          </p:nvPr>
        </p:nvSpPr>
        <p:spPr>
          <a:xfrm>
            <a:off x="831850" y="1709738"/>
            <a:ext cx="10515600" cy="2852737"/>
          </a:xfrm>
        </p:spPr>
        <p:txBody>
          <a:bodyPr anchor="b"/>
          <a:lstStyle>
            <a:lvl1pPr>
              <a:defRPr sz="6000"/>
            </a:lvl1pPr>
          </a:lstStyle>
          <a:p>
            <a:r>
              <a:rPr lang="es-MX"/>
              <a:t>Haz clic para modificar el estilo de título del patrón</a:t>
            </a:r>
            <a:endParaRPr lang="es-CO"/>
          </a:p>
        </p:txBody>
      </p:sp>
      <p:sp>
        <p:nvSpPr>
          <p:cNvPr id="3" name="Marcador de texto 2">
            <a:extLst>
              <a:ext uri="{FF2B5EF4-FFF2-40B4-BE49-F238E27FC236}">
                <a16:creationId xmlns:a16="http://schemas.microsoft.com/office/drawing/2014/main" id="{6886EC49-EF52-38F1-E60B-5CA6B47369C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MX"/>
              <a:t>Haga clic para modificar los estilos de texto del patrón</a:t>
            </a:r>
          </a:p>
        </p:txBody>
      </p:sp>
      <p:sp>
        <p:nvSpPr>
          <p:cNvPr id="4" name="Marcador de fecha 3">
            <a:extLst>
              <a:ext uri="{FF2B5EF4-FFF2-40B4-BE49-F238E27FC236}">
                <a16:creationId xmlns:a16="http://schemas.microsoft.com/office/drawing/2014/main" id="{53B6DE43-552D-AFD1-48DD-F2576B08AE09}"/>
              </a:ext>
            </a:extLst>
          </p:cNvPr>
          <p:cNvSpPr>
            <a:spLocks noGrp="1"/>
          </p:cNvSpPr>
          <p:nvPr>
            <p:ph type="dt" sz="half" idx="10"/>
          </p:nvPr>
        </p:nvSpPr>
        <p:spPr/>
        <p:txBody>
          <a:bodyPr/>
          <a:lstStyle/>
          <a:p>
            <a:fld id="{13FF3313-880A-EF47-9613-F8B76DBE709F}" type="datetimeFigureOut">
              <a:rPr lang="es-CO" smtClean="0"/>
              <a:t>11/11/2024</a:t>
            </a:fld>
            <a:endParaRPr lang="es-CO"/>
          </a:p>
        </p:txBody>
      </p:sp>
      <p:sp>
        <p:nvSpPr>
          <p:cNvPr id="5" name="Marcador de pie de página 4">
            <a:extLst>
              <a:ext uri="{FF2B5EF4-FFF2-40B4-BE49-F238E27FC236}">
                <a16:creationId xmlns:a16="http://schemas.microsoft.com/office/drawing/2014/main" id="{E5B936A9-FCB5-39DE-0191-38E3B8A08720}"/>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37645B9F-A882-C4A7-567D-CA7BDEC21A5E}"/>
              </a:ext>
            </a:extLst>
          </p:cNvPr>
          <p:cNvSpPr>
            <a:spLocks noGrp="1"/>
          </p:cNvSpPr>
          <p:nvPr>
            <p:ph type="sldNum" sz="quarter" idx="12"/>
          </p:nvPr>
        </p:nvSpPr>
        <p:spPr/>
        <p:txBody>
          <a:bodyPr/>
          <a:lstStyle/>
          <a:p>
            <a:fld id="{193F8B29-5AC9-3044-B722-A97AE255123D}" type="slidenum">
              <a:rPr lang="es-CO" smtClean="0"/>
              <a:t>‹#›</a:t>
            </a:fld>
            <a:endParaRPr lang="es-CO"/>
          </a:p>
        </p:txBody>
      </p:sp>
    </p:spTree>
    <p:extLst>
      <p:ext uri="{BB962C8B-B14F-4D97-AF65-F5344CB8AC3E}">
        <p14:creationId xmlns:p14="http://schemas.microsoft.com/office/powerpoint/2010/main" val="18574138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28A9981-299A-987B-0554-CC8A94055D5D}"/>
              </a:ext>
            </a:extLst>
          </p:cNvPr>
          <p:cNvSpPr>
            <a:spLocks noGrp="1"/>
          </p:cNvSpPr>
          <p:nvPr>
            <p:ph type="title"/>
          </p:nvPr>
        </p:nvSpPr>
        <p:spPr/>
        <p:txBody>
          <a:bodyPr/>
          <a:lstStyle/>
          <a:p>
            <a:r>
              <a:rPr lang="es-MX"/>
              <a:t>Haz clic para modificar el estilo de título del patrón</a:t>
            </a:r>
            <a:endParaRPr lang="es-CO"/>
          </a:p>
        </p:txBody>
      </p:sp>
      <p:sp>
        <p:nvSpPr>
          <p:cNvPr id="3" name="Marcador de contenido 2">
            <a:extLst>
              <a:ext uri="{FF2B5EF4-FFF2-40B4-BE49-F238E27FC236}">
                <a16:creationId xmlns:a16="http://schemas.microsoft.com/office/drawing/2014/main" id="{CF8AD4EF-D9FF-41E4-E160-F5C90E438E77}"/>
              </a:ext>
            </a:extLst>
          </p:cNvPr>
          <p:cNvSpPr>
            <a:spLocks noGrp="1"/>
          </p:cNvSpPr>
          <p:nvPr>
            <p:ph sz="half" idx="1"/>
          </p:nvPr>
        </p:nvSpPr>
        <p:spPr>
          <a:xfrm>
            <a:off x="838200" y="1825625"/>
            <a:ext cx="5181600" cy="435133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O"/>
          </a:p>
        </p:txBody>
      </p:sp>
      <p:sp>
        <p:nvSpPr>
          <p:cNvPr id="4" name="Marcador de contenido 3">
            <a:extLst>
              <a:ext uri="{FF2B5EF4-FFF2-40B4-BE49-F238E27FC236}">
                <a16:creationId xmlns:a16="http://schemas.microsoft.com/office/drawing/2014/main" id="{08233C9C-A4FB-7867-9167-ACF4D1227EA8}"/>
              </a:ext>
            </a:extLst>
          </p:cNvPr>
          <p:cNvSpPr>
            <a:spLocks noGrp="1"/>
          </p:cNvSpPr>
          <p:nvPr>
            <p:ph sz="half" idx="2"/>
          </p:nvPr>
        </p:nvSpPr>
        <p:spPr>
          <a:xfrm>
            <a:off x="6172200" y="1825625"/>
            <a:ext cx="5181600" cy="435133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O"/>
          </a:p>
        </p:txBody>
      </p:sp>
      <p:sp>
        <p:nvSpPr>
          <p:cNvPr id="5" name="Marcador de fecha 4">
            <a:extLst>
              <a:ext uri="{FF2B5EF4-FFF2-40B4-BE49-F238E27FC236}">
                <a16:creationId xmlns:a16="http://schemas.microsoft.com/office/drawing/2014/main" id="{4D40F816-D0FF-9F32-0B9F-3D1486E9CEFB}"/>
              </a:ext>
            </a:extLst>
          </p:cNvPr>
          <p:cNvSpPr>
            <a:spLocks noGrp="1"/>
          </p:cNvSpPr>
          <p:nvPr>
            <p:ph type="dt" sz="half" idx="10"/>
          </p:nvPr>
        </p:nvSpPr>
        <p:spPr/>
        <p:txBody>
          <a:bodyPr/>
          <a:lstStyle/>
          <a:p>
            <a:fld id="{13FF3313-880A-EF47-9613-F8B76DBE709F}" type="datetimeFigureOut">
              <a:rPr lang="es-CO" smtClean="0"/>
              <a:t>11/11/2024</a:t>
            </a:fld>
            <a:endParaRPr lang="es-CO"/>
          </a:p>
        </p:txBody>
      </p:sp>
      <p:sp>
        <p:nvSpPr>
          <p:cNvPr id="6" name="Marcador de pie de página 5">
            <a:extLst>
              <a:ext uri="{FF2B5EF4-FFF2-40B4-BE49-F238E27FC236}">
                <a16:creationId xmlns:a16="http://schemas.microsoft.com/office/drawing/2014/main" id="{72301C57-4AB4-E3A1-85F9-B809D557B475}"/>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F9277244-32DE-9C16-347E-72264F1AC9A9}"/>
              </a:ext>
            </a:extLst>
          </p:cNvPr>
          <p:cNvSpPr>
            <a:spLocks noGrp="1"/>
          </p:cNvSpPr>
          <p:nvPr>
            <p:ph type="sldNum" sz="quarter" idx="12"/>
          </p:nvPr>
        </p:nvSpPr>
        <p:spPr/>
        <p:txBody>
          <a:bodyPr/>
          <a:lstStyle/>
          <a:p>
            <a:fld id="{193F8B29-5AC9-3044-B722-A97AE255123D}" type="slidenum">
              <a:rPr lang="es-CO" smtClean="0"/>
              <a:t>‹#›</a:t>
            </a:fld>
            <a:endParaRPr lang="es-CO"/>
          </a:p>
        </p:txBody>
      </p:sp>
    </p:spTree>
    <p:extLst>
      <p:ext uri="{BB962C8B-B14F-4D97-AF65-F5344CB8AC3E}">
        <p14:creationId xmlns:p14="http://schemas.microsoft.com/office/powerpoint/2010/main" val="40172763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77212A2-E872-74FA-D7A3-C595182D3D69}"/>
              </a:ext>
            </a:extLst>
          </p:cNvPr>
          <p:cNvSpPr>
            <a:spLocks noGrp="1"/>
          </p:cNvSpPr>
          <p:nvPr>
            <p:ph type="title"/>
          </p:nvPr>
        </p:nvSpPr>
        <p:spPr>
          <a:xfrm>
            <a:off x="839788" y="365125"/>
            <a:ext cx="10515600" cy="1325563"/>
          </a:xfrm>
        </p:spPr>
        <p:txBody>
          <a:bodyPr/>
          <a:lstStyle/>
          <a:p>
            <a:r>
              <a:rPr lang="es-MX"/>
              <a:t>Haz clic para modificar el estilo de título del patrón</a:t>
            </a:r>
            <a:endParaRPr lang="es-CO"/>
          </a:p>
        </p:txBody>
      </p:sp>
      <p:sp>
        <p:nvSpPr>
          <p:cNvPr id="3" name="Marcador de texto 2">
            <a:extLst>
              <a:ext uri="{FF2B5EF4-FFF2-40B4-BE49-F238E27FC236}">
                <a16:creationId xmlns:a16="http://schemas.microsoft.com/office/drawing/2014/main" id="{F36B8549-491C-117F-F139-212436A0559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4" name="Marcador de contenido 3">
            <a:extLst>
              <a:ext uri="{FF2B5EF4-FFF2-40B4-BE49-F238E27FC236}">
                <a16:creationId xmlns:a16="http://schemas.microsoft.com/office/drawing/2014/main" id="{1C62DAC0-8127-DA04-7B66-DA844E0D0E09}"/>
              </a:ext>
            </a:extLst>
          </p:cNvPr>
          <p:cNvSpPr>
            <a:spLocks noGrp="1"/>
          </p:cNvSpPr>
          <p:nvPr>
            <p:ph sz="half" idx="2"/>
          </p:nvPr>
        </p:nvSpPr>
        <p:spPr>
          <a:xfrm>
            <a:off x="839788" y="2505075"/>
            <a:ext cx="5157787" cy="368458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O"/>
          </a:p>
        </p:txBody>
      </p:sp>
      <p:sp>
        <p:nvSpPr>
          <p:cNvPr id="5" name="Marcador de texto 4">
            <a:extLst>
              <a:ext uri="{FF2B5EF4-FFF2-40B4-BE49-F238E27FC236}">
                <a16:creationId xmlns:a16="http://schemas.microsoft.com/office/drawing/2014/main" id="{66E2169A-340C-77F8-7549-51C04E21920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6" name="Marcador de contenido 5">
            <a:extLst>
              <a:ext uri="{FF2B5EF4-FFF2-40B4-BE49-F238E27FC236}">
                <a16:creationId xmlns:a16="http://schemas.microsoft.com/office/drawing/2014/main" id="{1203F838-5FBF-DE11-A549-813C4755756C}"/>
              </a:ext>
            </a:extLst>
          </p:cNvPr>
          <p:cNvSpPr>
            <a:spLocks noGrp="1"/>
          </p:cNvSpPr>
          <p:nvPr>
            <p:ph sz="quarter" idx="4"/>
          </p:nvPr>
        </p:nvSpPr>
        <p:spPr>
          <a:xfrm>
            <a:off x="6172200" y="2505075"/>
            <a:ext cx="5183188" cy="368458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O"/>
          </a:p>
        </p:txBody>
      </p:sp>
      <p:sp>
        <p:nvSpPr>
          <p:cNvPr id="7" name="Marcador de fecha 6">
            <a:extLst>
              <a:ext uri="{FF2B5EF4-FFF2-40B4-BE49-F238E27FC236}">
                <a16:creationId xmlns:a16="http://schemas.microsoft.com/office/drawing/2014/main" id="{F7CA96EB-D98E-6DB8-CC4D-6B6B82071695}"/>
              </a:ext>
            </a:extLst>
          </p:cNvPr>
          <p:cNvSpPr>
            <a:spLocks noGrp="1"/>
          </p:cNvSpPr>
          <p:nvPr>
            <p:ph type="dt" sz="half" idx="10"/>
          </p:nvPr>
        </p:nvSpPr>
        <p:spPr/>
        <p:txBody>
          <a:bodyPr/>
          <a:lstStyle/>
          <a:p>
            <a:fld id="{13FF3313-880A-EF47-9613-F8B76DBE709F}" type="datetimeFigureOut">
              <a:rPr lang="es-CO" smtClean="0"/>
              <a:t>11/11/2024</a:t>
            </a:fld>
            <a:endParaRPr lang="es-CO"/>
          </a:p>
        </p:txBody>
      </p:sp>
      <p:sp>
        <p:nvSpPr>
          <p:cNvPr id="8" name="Marcador de pie de página 7">
            <a:extLst>
              <a:ext uri="{FF2B5EF4-FFF2-40B4-BE49-F238E27FC236}">
                <a16:creationId xmlns:a16="http://schemas.microsoft.com/office/drawing/2014/main" id="{9210B573-9CDE-8D68-5625-AB8126C58802}"/>
              </a:ext>
            </a:extLst>
          </p:cNvPr>
          <p:cNvSpPr>
            <a:spLocks noGrp="1"/>
          </p:cNvSpPr>
          <p:nvPr>
            <p:ph type="ftr" sz="quarter" idx="11"/>
          </p:nvPr>
        </p:nvSpPr>
        <p:spPr/>
        <p:txBody>
          <a:bodyPr/>
          <a:lstStyle/>
          <a:p>
            <a:endParaRPr lang="es-CO"/>
          </a:p>
        </p:txBody>
      </p:sp>
      <p:sp>
        <p:nvSpPr>
          <p:cNvPr id="9" name="Marcador de número de diapositiva 8">
            <a:extLst>
              <a:ext uri="{FF2B5EF4-FFF2-40B4-BE49-F238E27FC236}">
                <a16:creationId xmlns:a16="http://schemas.microsoft.com/office/drawing/2014/main" id="{9CA90DF1-0455-FDD6-BC25-BCD861D1695B}"/>
              </a:ext>
            </a:extLst>
          </p:cNvPr>
          <p:cNvSpPr>
            <a:spLocks noGrp="1"/>
          </p:cNvSpPr>
          <p:nvPr>
            <p:ph type="sldNum" sz="quarter" idx="12"/>
          </p:nvPr>
        </p:nvSpPr>
        <p:spPr/>
        <p:txBody>
          <a:bodyPr/>
          <a:lstStyle/>
          <a:p>
            <a:fld id="{193F8B29-5AC9-3044-B722-A97AE255123D}" type="slidenum">
              <a:rPr lang="es-CO" smtClean="0"/>
              <a:t>‹#›</a:t>
            </a:fld>
            <a:endParaRPr lang="es-CO"/>
          </a:p>
        </p:txBody>
      </p:sp>
    </p:spTree>
    <p:extLst>
      <p:ext uri="{BB962C8B-B14F-4D97-AF65-F5344CB8AC3E}">
        <p14:creationId xmlns:p14="http://schemas.microsoft.com/office/powerpoint/2010/main" val="25518096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57B7E3A-A704-17C9-48B7-7FE80EB4FB6E}"/>
              </a:ext>
            </a:extLst>
          </p:cNvPr>
          <p:cNvSpPr>
            <a:spLocks noGrp="1"/>
          </p:cNvSpPr>
          <p:nvPr>
            <p:ph type="title"/>
          </p:nvPr>
        </p:nvSpPr>
        <p:spPr/>
        <p:txBody>
          <a:bodyPr/>
          <a:lstStyle/>
          <a:p>
            <a:r>
              <a:rPr lang="es-MX"/>
              <a:t>Haz clic para modificar el estilo de título del patrón</a:t>
            </a:r>
            <a:endParaRPr lang="es-CO"/>
          </a:p>
        </p:txBody>
      </p:sp>
      <p:sp>
        <p:nvSpPr>
          <p:cNvPr id="3" name="Marcador de fecha 2">
            <a:extLst>
              <a:ext uri="{FF2B5EF4-FFF2-40B4-BE49-F238E27FC236}">
                <a16:creationId xmlns:a16="http://schemas.microsoft.com/office/drawing/2014/main" id="{180182A1-6CE6-A952-0FA8-A94B8792693A}"/>
              </a:ext>
            </a:extLst>
          </p:cNvPr>
          <p:cNvSpPr>
            <a:spLocks noGrp="1"/>
          </p:cNvSpPr>
          <p:nvPr>
            <p:ph type="dt" sz="half" idx="10"/>
          </p:nvPr>
        </p:nvSpPr>
        <p:spPr/>
        <p:txBody>
          <a:bodyPr/>
          <a:lstStyle/>
          <a:p>
            <a:fld id="{13FF3313-880A-EF47-9613-F8B76DBE709F}" type="datetimeFigureOut">
              <a:rPr lang="es-CO" smtClean="0"/>
              <a:t>11/11/2024</a:t>
            </a:fld>
            <a:endParaRPr lang="es-CO"/>
          </a:p>
        </p:txBody>
      </p:sp>
      <p:sp>
        <p:nvSpPr>
          <p:cNvPr id="4" name="Marcador de pie de página 3">
            <a:extLst>
              <a:ext uri="{FF2B5EF4-FFF2-40B4-BE49-F238E27FC236}">
                <a16:creationId xmlns:a16="http://schemas.microsoft.com/office/drawing/2014/main" id="{F72499DD-80FD-26D7-2CBA-3BF31EFCCD3B}"/>
              </a:ext>
            </a:extLst>
          </p:cNvPr>
          <p:cNvSpPr>
            <a:spLocks noGrp="1"/>
          </p:cNvSpPr>
          <p:nvPr>
            <p:ph type="ftr" sz="quarter" idx="11"/>
          </p:nvPr>
        </p:nvSpPr>
        <p:spPr/>
        <p:txBody>
          <a:bodyPr/>
          <a:lstStyle/>
          <a:p>
            <a:endParaRPr lang="es-CO"/>
          </a:p>
        </p:txBody>
      </p:sp>
      <p:sp>
        <p:nvSpPr>
          <p:cNvPr id="5" name="Marcador de número de diapositiva 4">
            <a:extLst>
              <a:ext uri="{FF2B5EF4-FFF2-40B4-BE49-F238E27FC236}">
                <a16:creationId xmlns:a16="http://schemas.microsoft.com/office/drawing/2014/main" id="{FBF82019-01F7-C07F-E317-4E111C1E2639}"/>
              </a:ext>
            </a:extLst>
          </p:cNvPr>
          <p:cNvSpPr>
            <a:spLocks noGrp="1"/>
          </p:cNvSpPr>
          <p:nvPr>
            <p:ph type="sldNum" sz="quarter" idx="12"/>
          </p:nvPr>
        </p:nvSpPr>
        <p:spPr/>
        <p:txBody>
          <a:bodyPr/>
          <a:lstStyle/>
          <a:p>
            <a:fld id="{193F8B29-5AC9-3044-B722-A97AE255123D}" type="slidenum">
              <a:rPr lang="es-CO" smtClean="0"/>
              <a:t>‹#›</a:t>
            </a:fld>
            <a:endParaRPr lang="es-CO"/>
          </a:p>
        </p:txBody>
      </p:sp>
    </p:spTree>
    <p:extLst>
      <p:ext uri="{BB962C8B-B14F-4D97-AF65-F5344CB8AC3E}">
        <p14:creationId xmlns:p14="http://schemas.microsoft.com/office/powerpoint/2010/main" val="35208712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B79E9B1F-3994-8314-21D4-E79B518F4D4E}"/>
              </a:ext>
            </a:extLst>
          </p:cNvPr>
          <p:cNvSpPr>
            <a:spLocks noGrp="1"/>
          </p:cNvSpPr>
          <p:nvPr>
            <p:ph type="dt" sz="half" idx="10"/>
          </p:nvPr>
        </p:nvSpPr>
        <p:spPr/>
        <p:txBody>
          <a:bodyPr/>
          <a:lstStyle/>
          <a:p>
            <a:fld id="{13FF3313-880A-EF47-9613-F8B76DBE709F}" type="datetimeFigureOut">
              <a:rPr lang="es-CO" smtClean="0"/>
              <a:t>11/11/2024</a:t>
            </a:fld>
            <a:endParaRPr lang="es-CO"/>
          </a:p>
        </p:txBody>
      </p:sp>
      <p:sp>
        <p:nvSpPr>
          <p:cNvPr id="3" name="Marcador de pie de página 2">
            <a:extLst>
              <a:ext uri="{FF2B5EF4-FFF2-40B4-BE49-F238E27FC236}">
                <a16:creationId xmlns:a16="http://schemas.microsoft.com/office/drawing/2014/main" id="{E8E59B69-7BB6-7056-A43E-33CB7A9B4FC0}"/>
              </a:ext>
            </a:extLst>
          </p:cNvPr>
          <p:cNvSpPr>
            <a:spLocks noGrp="1"/>
          </p:cNvSpPr>
          <p:nvPr>
            <p:ph type="ftr" sz="quarter" idx="11"/>
          </p:nvPr>
        </p:nvSpPr>
        <p:spPr/>
        <p:txBody>
          <a:bodyPr/>
          <a:lstStyle/>
          <a:p>
            <a:endParaRPr lang="es-CO"/>
          </a:p>
        </p:txBody>
      </p:sp>
      <p:sp>
        <p:nvSpPr>
          <p:cNvPr id="4" name="Marcador de número de diapositiva 3">
            <a:extLst>
              <a:ext uri="{FF2B5EF4-FFF2-40B4-BE49-F238E27FC236}">
                <a16:creationId xmlns:a16="http://schemas.microsoft.com/office/drawing/2014/main" id="{18AE6F53-696F-D5E1-46C4-76BF6DD6E0C6}"/>
              </a:ext>
            </a:extLst>
          </p:cNvPr>
          <p:cNvSpPr>
            <a:spLocks noGrp="1"/>
          </p:cNvSpPr>
          <p:nvPr>
            <p:ph type="sldNum" sz="quarter" idx="12"/>
          </p:nvPr>
        </p:nvSpPr>
        <p:spPr/>
        <p:txBody>
          <a:bodyPr/>
          <a:lstStyle/>
          <a:p>
            <a:fld id="{193F8B29-5AC9-3044-B722-A97AE255123D}" type="slidenum">
              <a:rPr lang="es-CO" smtClean="0"/>
              <a:t>‹#›</a:t>
            </a:fld>
            <a:endParaRPr lang="es-CO"/>
          </a:p>
        </p:txBody>
      </p:sp>
    </p:spTree>
    <p:extLst>
      <p:ext uri="{BB962C8B-B14F-4D97-AF65-F5344CB8AC3E}">
        <p14:creationId xmlns:p14="http://schemas.microsoft.com/office/powerpoint/2010/main" val="27785429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D4467BC-4A3C-FC41-48C3-9D1DC2D42E18}"/>
              </a:ext>
            </a:extLst>
          </p:cNvPr>
          <p:cNvSpPr>
            <a:spLocks noGrp="1"/>
          </p:cNvSpPr>
          <p:nvPr>
            <p:ph type="title"/>
          </p:nvPr>
        </p:nvSpPr>
        <p:spPr>
          <a:xfrm>
            <a:off x="839788" y="457200"/>
            <a:ext cx="3932237" cy="1600200"/>
          </a:xfrm>
        </p:spPr>
        <p:txBody>
          <a:bodyPr anchor="b"/>
          <a:lstStyle>
            <a:lvl1pPr>
              <a:defRPr sz="3200"/>
            </a:lvl1pPr>
          </a:lstStyle>
          <a:p>
            <a:r>
              <a:rPr lang="es-MX"/>
              <a:t>Haz clic para modificar el estilo de título del patrón</a:t>
            </a:r>
            <a:endParaRPr lang="es-CO"/>
          </a:p>
        </p:txBody>
      </p:sp>
      <p:sp>
        <p:nvSpPr>
          <p:cNvPr id="3" name="Marcador de contenido 2">
            <a:extLst>
              <a:ext uri="{FF2B5EF4-FFF2-40B4-BE49-F238E27FC236}">
                <a16:creationId xmlns:a16="http://schemas.microsoft.com/office/drawing/2014/main" id="{90BB7871-F556-A2E4-1002-54C01C9D141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O"/>
          </a:p>
        </p:txBody>
      </p:sp>
      <p:sp>
        <p:nvSpPr>
          <p:cNvPr id="4" name="Marcador de texto 3">
            <a:extLst>
              <a:ext uri="{FF2B5EF4-FFF2-40B4-BE49-F238E27FC236}">
                <a16:creationId xmlns:a16="http://schemas.microsoft.com/office/drawing/2014/main" id="{45813BE6-92C1-455C-7620-FFEDDB1805C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MX"/>
              <a:t>Haga clic para modificar los estilos de texto del patrón</a:t>
            </a:r>
          </a:p>
        </p:txBody>
      </p:sp>
      <p:sp>
        <p:nvSpPr>
          <p:cNvPr id="5" name="Marcador de fecha 4">
            <a:extLst>
              <a:ext uri="{FF2B5EF4-FFF2-40B4-BE49-F238E27FC236}">
                <a16:creationId xmlns:a16="http://schemas.microsoft.com/office/drawing/2014/main" id="{E681B516-6896-BC17-F66E-5A3E14967659}"/>
              </a:ext>
            </a:extLst>
          </p:cNvPr>
          <p:cNvSpPr>
            <a:spLocks noGrp="1"/>
          </p:cNvSpPr>
          <p:nvPr>
            <p:ph type="dt" sz="half" idx="10"/>
          </p:nvPr>
        </p:nvSpPr>
        <p:spPr/>
        <p:txBody>
          <a:bodyPr/>
          <a:lstStyle/>
          <a:p>
            <a:fld id="{13FF3313-880A-EF47-9613-F8B76DBE709F}" type="datetimeFigureOut">
              <a:rPr lang="es-CO" smtClean="0"/>
              <a:t>11/11/2024</a:t>
            </a:fld>
            <a:endParaRPr lang="es-CO"/>
          </a:p>
        </p:txBody>
      </p:sp>
      <p:sp>
        <p:nvSpPr>
          <p:cNvPr id="6" name="Marcador de pie de página 5">
            <a:extLst>
              <a:ext uri="{FF2B5EF4-FFF2-40B4-BE49-F238E27FC236}">
                <a16:creationId xmlns:a16="http://schemas.microsoft.com/office/drawing/2014/main" id="{37942AAE-336F-5405-BE67-BADB49CC0E2C}"/>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97D7FE86-B568-3070-C09F-D3E375950E38}"/>
              </a:ext>
            </a:extLst>
          </p:cNvPr>
          <p:cNvSpPr>
            <a:spLocks noGrp="1"/>
          </p:cNvSpPr>
          <p:nvPr>
            <p:ph type="sldNum" sz="quarter" idx="12"/>
          </p:nvPr>
        </p:nvSpPr>
        <p:spPr/>
        <p:txBody>
          <a:bodyPr/>
          <a:lstStyle/>
          <a:p>
            <a:fld id="{193F8B29-5AC9-3044-B722-A97AE255123D}" type="slidenum">
              <a:rPr lang="es-CO" smtClean="0"/>
              <a:t>‹#›</a:t>
            </a:fld>
            <a:endParaRPr lang="es-CO"/>
          </a:p>
        </p:txBody>
      </p:sp>
    </p:spTree>
    <p:extLst>
      <p:ext uri="{BB962C8B-B14F-4D97-AF65-F5344CB8AC3E}">
        <p14:creationId xmlns:p14="http://schemas.microsoft.com/office/powerpoint/2010/main" val="30399932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3D6D540-BE56-BE40-76FC-E5ABA714BB7E}"/>
              </a:ext>
            </a:extLst>
          </p:cNvPr>
          <p:cNvSpPr>
            <a:spLocks noGrp="1"/>
          </p:cNvSpPr>
          <p:nvPr>
            <p:ph type="title"/>
          </p:nvPr>
        </p:nvSpPr>
        <p:spPr>
          <a:xfrm>
            <a:off x="839788" y="457200"/>
            <a:ext cx="3932237" cy="1600200"/>
          </a:xfrm>
        </p:spPr>
        <p:txBody>
          <a:bodyPr anchor="b"/>
          <a:lstStyle>
            <a:lvl1pPr>
              <a:defRPr sz="3200"/>
            </a:lvl1pPr>
          </a:lstStyle>
          <a:p>
            <a:r>
              <a:rPr lang="es-MX"/>
              <a:t>Haz clic para modificar el estilo de título del patrón</a:t>
            </a:r>
            <a:endParaRPr lang="es-CO"/>
          </a:p>
        </p:txBody>
      </p:sp>
      <p:sp>
        <p:nvSpPr>
          <p:cNvPr id="3" name="Marcador de posición de imagen 2">
            <a:extLst>
              <a:ext uri="{FF2B5EF4-FFF2-40B4-BE49-F238E27FC236}">
                <a16:creationId xmlns:a16="http://schemas.microsoft.com/office/drawing/2014/main" id="{107D5193-67F3-F35C-993A-C157F71C910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a:p>
        </p:txBody>
      </p:sp>
      <p:sp>
        <p:nvSpPr>
          <p:cNvPr id="4" name="Marcador de texto 3">
            <a:extLst>
              <a:ext uri="{FF2B5EF4-FFF2-40B4-BE49-F238E27FC236}">
                <a16:creationId xmlns:a16="http://schemas.microsoft.com/office/drawing/2014/main" id="{2F0545F9-93F3-56CF-32D9-67EED567902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MX"/>
              <a:t>Haga clic para modificar los estilos de texto del patrón</a:t>
            </a:r>
          </a:p>
        </p:txBody>
      </p:sp>
      <p:sp>
        <p:nvSpPr>
          <p:cNvPr id="5" name="Marcador de fecha 4">
            <a:extLst>
              <a:ext uri="{FF2B5EF4-FFF2-40B4-BE49-F238E27FC236}">
                <a16:creationId xmlns:a16="http://schemas.microsoft.com/office/drawing/2014/main" id="{3B0F1102-E8C8-4B62-01DB-9319CB49EEDD}"/>
              </a:ext>
            </a:extLst>
          </p:cNvPr>
          <p:cNvSpPr>
            <a:spLocks noGrp="1"/>
          </p:cNvSpPr>
          <p:nvPr>
            <p:ph type="dt" sz="half" idx="10"/>
          </p:nvPr>
        </p:nvSpPr>
        <p:spPr/>
        <p:txBody>
          <a:bodyPr/>
          <a:lstStyle/>
          <a:p>
            <a:fld id="{13FF3313-880A-EF47-9613-F8B76DBE709F}" type="datetimeFigureOut">
              <a:rPr lang="es-CO" smtClean="0"/>
              <a:t>11/11/2024</a:t>
            </a:fld>
            <a:endParaRPr lang="es-CO"/>
          </a:p>
        </p:txBody>
      </p:sp>
      <p:sp>
        <p:nvSpPr>
          <p:cNvPr id="6" name="Marcador de pie de página 5">
            <a:extLst>
              <a:ext uri="{FF2B5EF4-FFF2-40B4-BE49-F238E27FC236}">
                <a16:creationId xmlns:a16="http://schemas.microsoft.com/office/drawing/2014/main" id="{D8D0F550-9B24-F7C7-23BD-718819877EAB}"/>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214055D1-6453-7DFE-A126-DD6684D1D5BE}"/>
              </a:ext>
            </a:extLst>
          </p:cNvPr>
          <p:cNvSpPr>
            <a:spLocks noGrp="1"/>
          </p:cNvSpPr>
          <p:nvPr>
            <p:ph type="sldNum" sz="quarter" idx="12"/>
          </p:nvPr>
        </p:nvSpPr>
        <p:spPr/>
        <p:txBody>
          <a:bodyPr/>
          <a:lstStyle/>
          <a:p>
            <a:fld id="{193F8B29-5AC9-3044-B722-A97AE255123D}" type="slidenum">
              <a:rPr lang="es-CO" smtClean="0"/>
              <a:t>‹#›</a:t>
            </a:fld>
            <a:endParaRPr lang="es-CO"/>
          </a:p>
        </p:txBody>
      </p:sp>
    </p:spTree>
    <p:extLst>
      <p:ext uri="{BB962C8B-B14F-4D97-AF65-F5344CB8AC3E}">
        <p14:creationId xmlns:p14="http://schemas.microsoft.com/office/powerpoint/2010/main" val="26324671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4144104-65F4-A767-D26D-EB347432AECA}"/>
              </a:ext>
            </a:extLst>
          </p:cNvPr>
          <p:cNvSpPr>
            <a:spLocks noGrp="1"/>
          </p:cNvSpPr>
          <p:nvPr>
            <p:ph type="title"/>
          </p:nvPr>
        </p:nvSpPr>
        <p:spPr/>
        <p:txBody>
          <a:bodyPr/>
          <a:lstStyle/>
          <a:p>
            <a:r>
              <a:rPr lang="es-MX"/>
              <a:t>Haz clic para modificar el estilo de título del patrón</a:t>
            </a:r>
            <a:endParaRPr lang="es-CO"/>
          </a:p>
        </p:txBody>
      </p:sp>
      <p:sp>
        <p:nvSpPr>
          <p:cNvPr id="3" name="Marcador de texto vertical 2">
            <a:extLst>
              <a:ext uri="{FF2B5EF4-FFF2-40B4-BE49-F238E27FC236}">
                <a16:creationId xmlns:a16="http://schemas.microsoft.com/office/drawing/2014/main" id="{C4F6B48D-9573-D3B0-116D-BC4A9F8AA29C}"/>
              </a:ext>
            </a:extLst>
          </p:cNvPr>
          <p:cNvSpPr>
            <a:spLocks noGrp="1"/>
          </p:cNvSpPr>
          <p:nvPr>
            <p:ph type="body" orient="vert" idx="1"/>
          </p:nvPr>
        </p:nvSpPr>
        <p:spPr/>
        <p:txBody>
          <a:bodyPr vert="eaVert"/>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O"/>
          </a:p>
        </p:txBody>
      </p:sp>
      <p:sp>
        <p:nvSpPr>
          <p:cNvPr id="4" name="Marcador de fecha 3">
            <a:extLst>
              <a:ext uri="{FF2B5EF4-FFF2-40B4-BE49-F238E27FC236}">
                <a16:creationId xmlns:a16="http://schemas.microsoft.com/office/drawing/2014/main" id="{76E2C702-7FBC-A6D5-BC1E-E17217E02A39}"/>
              </a:ext>
            </a:extLst>
          </p:cNvPr>
          <p:cNvSpPr>
            <a:spLocks noGrp="1"/>
          </p:cNvSpPr>
          <p:nvPr>
            <p:ph type="dt" sz="half" idx="10"/>
          </p:nvPr>
        </p:nvSpPr>
        <p:spPr/>
        <p:txBody>
          <a:bodyPr/>
          <a:lstStyle/>
          <a:p>
            <a:fld id="{13FF3313-880A-EF47-9613-F8B76DBE709F}" type="datetimeFigureOut">
              <a:rPr lang="es-CO" smtClean="0"/>
              <a:t>11/11/2024</a:t>
            </a:fld>
            <a:endParaRPr lang="es-CO"/>
          </a:p>
        </p:txBody>
      </p:sp>
      <p:sp>
        <p:nvSpPr>
          <p:cNvPr id="5" name="Marcador de pie de página 4">
            <a:extLst>
              <a:ext uri="{FF2B5EF4-FFF2-40B4-BE49-F238E27FC236}">
                <a16:creationId xmlns:a16="http://schemas.microsoft.com/office/drawing/2014/main" id="{C4325967-D39F-D35E-791D-4E7E88A9CE53}"/>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631BDC8D-EAF1-20D5-3A2F-341996ADA231}"/>
              </a:ext>
            </a:extLst>
          </p:cNvPr>
          <p:cNvSpPr>
            <a:spLocks noGrp="1"/>
          </p:cNvSpPr>
          <p:nvPr>
            <p:ph type="sldNum" sz="quarter" idx="12"/>
          </p:nvPr>
        </p:nvSpPr>
        <p:spPr/>
        <p:txBody>
          <a:bodyPr/>
          <a:lstStyle/>
          <a:p>
            <a:fld id="{193F8B29-5AC9-3044-B722-A97AE255123D}" type="slidenum">
              <a:rPr lang="es-CO" smtClean="0"/>
              <a:t>‹#›</a:t>
            </a:fld>
            <a:endParaRPr lang="es-CO"/>
          </a:p>
        </p:txBody>
      </p:sp>
    </p:spTree>
    <p:extLst>
      <p:ext uri="{BB962C8B-B14F-4D97-AF65-F5344CB8AC3E}">
        <p14:creationId xmlns:p14="http://schemas.microsoft.com/office/powerpoint/2010/main" val="22021755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DDF3108C-BA2D-31CD-FDF0-D9EE45C8646A}"/>
              </a:ext>
            </a:extLst>
          </p:cNvPr>
          <p:cNvSpPr>
            <a:spLocks noGrp="1"/>
          </p:cNvSpPr>
          <p:nvPr>
            <p:ph type="title" orient="vert"/>
          </p:nvPr>
        </p:nvSpPr>
        <p:spPr>
          <a:xfrm>
            <a:off x="8724900" y="365125"/>
            <a:ext cx="2628900" cy="5811838"/>
          </a:xfrm>
        </p:spPr>
        <p:txBody>
          <a:bodyPr vert="eaVert"/>
          <a:lstStyle/>
          <a:p>
            <a:r>
              <a:rPr lang="es-MX"/>
              <a:t>Haz clic para modificar el estilo de título del patrón</a:t>
            </a:r>
            <a:endParaRPr lang="es-CO"/>
          </a:p>
        </p:txBody>
      </p:sp>
      <p:sp>
        <p:nvSpPr>
          <p:cNvPr id="3" name="Marcador de texto vertical 2">
            <a:extLst>
              <a:ext uri="{FF2B5EF4-FFF2-40B4-BE49-F238E27FC236}">
                <a16:creationId xmlns:a16="http://schemas.microsoft.com/office/drawing/2014/main" id="{1D70533F-F1A4-76D0-2BF8-3A344FFBC909}"/>
              </a:ext>
            </a:extLst>
          </p:cNvPr>
          <p:cNvSpPr>
            <a:spLocks noGrp="1"/>
          </p:cNvSpPr>
          <p:nvPr>
            <p:ph type="body" orient="vert" idx="1"/>
          </p:nvPr>
        </p:nvSpPr>
        <p:spPr>
          <a:xfrm>
            <a:off x="838200" y="365125"/>
            <a:ext cx="7734300" cy="5811838"/>
          </a:xfrm>
        </p:spPr>
        <p:txBody>
          <a:bodyPr vert="eaVert"/>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O"/>
          </a:p>
        </p:txBody>
      </p:sp>
      <p:sp>
        <p:nvSpPr>
          <p:cNvPr id="4" name="Marcador de fecha 3">
            <a:extLst>
              <a:ext uri="{FF2B5EF4-FFF2-40B4-BE49-F238E27FC236}">
                <a16:creationId xmlns:a16="http://schemas.microsoft.com/office/drawing/2014/main" id="{C3E0418C-0872-7EC5-E873-7D4F7599695A}"/>
              </a:ext>
            </a:extLst>
          </p:cNvPr>
          <p:cNvSpPr>
            <a:spLocks noGrp="1"/>
          </p:cNvSpPr>
          <p:nvPr>
            <p:ph type="dt" sz="half" idx="10"/>
          </p:nvPr>
        </p:nvSpPr>
        <p:spPr/>
        <p:txBody>
          <a:bodyPr/>
          <a:lstStyle/>
          <a:p>
            <a:fld id="{13FF3313-880A-EF47-9613-F8B76DBE709F}" type="datetimeFigureOut">
              <a:rPr lang="es-CO" smtClean="0"/>
              <a:t>11/11/2024</a:t>
            </a:fld>
            <a:endParaRPr lang="es-CO"/>
          </a:p>
        </p:txBody>
      </p:sp>
      <p:sp>
        <p:nvSpPr>
          <p:cNvPr id="5" name="Marcador de pie de página 4">
            <a:extLst>
              <a:ext uri="{FF2B5EF4-FFF2-40B4-BE49-F238E27FC236}">
                <a16:creationId xmlns:a16="http://schemas.microsoft.com/office/drawing/2014/main" id="{6EFC0323-CDBE-62BF-C3B1-796CD3A4C9BE}"/>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8D52D3B5-EE20-DB77-54C5-893171341E17}"/>
              </a:ext>
            </a:extLst>
          </p:cNvPr>
          <p:cNvSpPr>
            <a:spLocks noGrp="1"/>
          </p:cNvSpPr>
          <p:nvPr>
            <p:ph type="sldNum" sz="quarter" idx="12"/>
          </p:nvPr>
        </p:nvSpPr>
        <p:spPr/>
        <p:txBody>
          <a:bodyPr/>
          <a:lstStyle/>
          <a:p>
            <a:fld id="{193F8B29-5AC9-3044-B722-A97AE255123D}" type="slidenum">
              <a:rPr lang="es-CO" smtClean="0"/>
              <a:t>‹#›</a:t>
            </a:fld>
            <a:endParaRPr lang="es-CO"/>
          </a:p>
        </p:txBody>
      </p:sp>
    </p:spTree>
    <p:extLst>
      <p:ext uri="{BB962C8B-B14F-4D97-AF65-F5344CB8AC3E}">
        <p14:creationId xmlns:p14="http://schemas.microsoft.com/office/powerpoint/2010/main" val="40994930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58B39A3D-5985-C781-241A-AB5D925101C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MX"/>
              <a:t>Haz clic para modificar el estilo de título del patrón</a:t>
            </a:r>
            <a:endParaRPr lang="es-CO"/>
          </a:p>
        </p:txBody>
      </p:sp>
      <p:sp>
        <p:nvSpPr>
          <p:cNvPr id="3" name="Marcador de texto 2">
            <a:extLst>
              <a:ext uri="{FF2B5EF4-FFF2-40B4-BE49-F238E27FC236}">
                <a16:creationId xmlns:a16="http://schemas.microsoft.com/office/drawing/2014/main" id="{8EB8CE1D-5867-8222-1029-7D753744D03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O"/>
          </a:p>
        </p:txBody>
      </p:sp>
      <p:sp>
        <p:nvSpPr>
          <p:cNvPr id="4" name="Marcador de fecha 3">
            <a:extLst>
              <a:ext uri="{FF2B5EF4-FFF2-40B4-BE49-F238E27FC236}">
                <a16:creationId xmlns:a16="http://schemas.microsoft.com/office/drawing/2014/main" id="{BE4E991B-0C6C-82DD-CFD2-DF198A91B35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3FF3313-880A-EF47-9613-F8B76DBE709F}" type="datetimeFigureOut">
              <a:rPr lang="es-CO" smtClean="0"/>
              <a:t>11/11/2024</a:t>
            </a:fld>
            <a:endParaRPr lang="es-CO"/>
          </a:p>
        </p:txBody>
      </p:sp>
      <p:sp>
        <p:nvSpPr>
          <p:cNvPr id="5" name="Marcador de pie de página 4">
            <a:extLst>
              <a:ext uri="{FF2B5EF4-FFF2-40B4-BE49-F238E27FC236}">
                <a16:creationId xmlns:a16="http://schemas.microsoft.com/office/drawing/2014/main" id="{CDA04128-83CD-422F-A6F5-5CE96F6E142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CO"/>
          </a:p>
        </p:txBody>
      </p:sp>
      <p:sp>
        <p:nvSpPr>
          <p:cNvPr id="6" name="Marcador de número de diapositiva 5">
            <a:extLst>
              <a:ext uri="{FF2B5EF4-FFF2-40B4-BE49-F238E27FC236}">
                <a16:creationId xmlns:a16="http://schemas.microsoft.com/office/drawing/2014/main" id="{76999727-55A1-4288-7B9D-FBC48AB1BBE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93F8B29-5AC9-3044-B722-A97AE255123D}" type="slidenum">
              <a:rPr lang="es-CO" smtClean="0"/>
              <a:t>‹#›</a:t>
            </a:fld>
            <a:endParaRPr lang="es-CO"/>
          </a:p>
        </p:txBody>
      </p:sp>
    </p:spTree>
    <p:extLst>
      <p:ext uri="{BB962C8B-B14F-4D97-AF65-F5344CB8AC3E}">
        <p14:creationId xmlns:p14="http://schemas.microsoft.com/office/powerpoint/2010/main" val="90543861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sv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svg"/><Relationship Id="rId4" Type="http://schemas.openxmlformats.org/officeDocument/2006/relationships/image" Target="../media/image9.png"/><Relationship Id="rId9" Type="http://schemas.openxmlformats.org/officeDocument/2006/relationships/image" Target="../media/image14.svg"/></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19.jpeg"/><Relationship Id="rId2" Type="http://schemas.openxmlformats.org/officeDocument/2006/relationships/image" Target="../media/image2.png"/><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18.png"/><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23.jpeg"/><Relationship Id="rId5" Type="http://schemas.openxmlformats.org/officeDocument/2006/relationships/image" Target="../media/image22.png"/><Relationship Id="rId4" Type="http://schemas.openxmlformats.org/officeDocument/2006/relationships/image" Target="../media/image21.png"/></Relationships>
</file>

<file path=ppt/slides/_rels/slide1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1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1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35.png"/><Relationship Id="rId4" Type="http://schemas.openxmlformats.org/officeDocument/2006/relationships/image" Target="../media/image34.png"/></Relationships>
</file>

<file path=ppt/slides/_rels/slide17.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39.png"/><Relationship Id="rId4" Type="http://schemas.openxmlformats.org/officeDocument/2006/relationships/image" Target="../media/image38.png"/></Relationships>
</file>

<file path=ppt/slides/_rels/slide1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openxmlformats.org/officeDocument/2006/relationships/image" Target="../media/image47.svg"/><Relationship Id="rId3" Type="http://schemas.openxmlformats.org/officeDocument/2006/relationships/image" Target="../media/image42.png"/><Relationship Id="rId7" Type="http://schemas.openxmlformats.org/officeDocument/2006/relationships/image" Target="../media/image46.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45.svg"/><Relationship Id="rId5" Type="http://schemas.openxmlformats.org/officeDocument/2006/relationships/image" Target="../media/image44.png"/><Relationship Id="rId10" Type="http://schemas.openxmlformats.org/officeDocument/2006/relationships/image" Target="../media/image49.svg"/><Relationship Id="rId4" Type="http://schemas.openxmlformats.org/officeDocument/2006/relationships/image" Target="../media/image43.svg"/><Relationship Id="rId9" Type="http://schemas.openxmlformats.org/officeDocument/2006/relationships/image" Target="../media/image48.png"/></Relationships>
</file>

<file path=ppt/slides/_rels/slide2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083503D5-C38F-7233-F247-4EBC4D08BADD}"/>
              </a:ext>
            </a:extLst>
          </p:cNvPr>
          <p:cNvPicPr>
            <a:picLocks noGrp="1" noRot="1" noChangeAspect="1" noMove="1" noResize="1" noEditPoints="1" noAdjustHandles="1" noChangeArrowheads="1" noChangeShapeType="1" noCrop="1"/>
          </p:cNvPicPr>
          <p:nvPr/>
        </p:nvPicPr>
        <p:blipFill>
          <a:blip r:embed="rId2"/>
          <a:stretch>
            <a:fillRect/>
          </a:stretch>
        </p:blipFill>
        <p:spPr>
          <a:xfrm>
            <a:off x="0" y="0"/>
            <a:ext cx="12192000" cy="6858000"/>
          </a:xfrm>
          <a:prstGeom prst="rect">
            <a:avLst/>
          </a:prstGeom>
        </p:spPr>
      </p:pic>
      <p:sp>
        <p:nvSpPr>
          <p:cNvPr id="7" name="CuadroTexto 6">
            <a:extLst>
              <a:ext uri="{FF2B5EF4-FFF2-40B4-BE49-F238E27FC236}">
                <a16:creationId xmlns:a16="http://schemas.microsoft.com/office/drawing/2014/main" id="{D55910E2-5291-3D79-B1E8-9B5B058DD52A}"/>
              </a:ext>
            </a:extLst>
          </p:cNvPr>
          <p:cNvSpPr txBox="1"/>
          <p:nvPr/>
        </p:nvSpPr>
        <p:spPr>
          <a:xfrm>
            <a:off x="1130708" y="2934479"/>
            <a:ext cx="6221814" cy="1569660"/>
          </a:xfrm>
          <a:prstGeom prst="rect">
            <a:avLst/>
          </a:prstGeom>
          <a:noFill/>
        </p:spPr>
        <p:txBody>
          <a:bodyPr wrap="square" rtlCol="0">
            <a:spAutoFit/>
          </a:bodyPr>
          <a:lstStyle/>
          <a:p>
            <a:r>
              <a:rPr lang="es-CO" sz="3200" b="1" dirty="0">
                <a:solidFill>
                  <a:srgbClr val="01B167"/>
                </a:solidFill>
                <a:latin typeface="Arial Black" panose="020B0604020202020204" pitchFamily="34" charset="0"/>
                <a:cs typeface="Arial Black" panose="020B0604020202020204" pitchFamily="34" charset="0"/>
              </a:rPr>
              <a:t>Laboratorios sociales de conservación: Saberes para la lecturaleza</a:t>
            </a:r>
          </a:p>
        </p:txBody>
      </p:sp>
      <p:sp>
        <p:nvSpPr>
          <p:cNvPr id="8" name="CuadroTexto 7">
            <a:extLst>
              <a:ext uri="{FF2B5EF4-FFF2-40B4-BE49-F238E27FC236}">
                <a16:creationId xmlns:a16="http://schemas.microsoft.com/office/drawing/2014/main" id="{3ECF4AB9-A8CE-1CED-0EA8-1381570649FD}"/>
              </a:ext>
            </a:extLst>
          </p:cNvPr>
          <p:cNvSpPr txBox="1"/>
          <p:nvPr/>
        </p:nvSpPr>
        <p:spPr>
          <a:xfrm>
            <a:off x="1130708" y="4506218"/>
            <a:ext cx="6084740" cy="646331"/>
          </a:xfrm>
          <a:prstGeom prst="rect">
            <a:avLst/>
          </a:prstGeom>
          <a:noFill/>
        </p:spPr>
        <p:txBody>
          <a:bodyPr wrap="square" rtlCol="0">
            <a:spAutoFit/>
          </a:bodyPr>
          <a:lstStyle/>
          <a:p>
            <a:r>
              <a:rPr lang="es-CO" dirty="0">
                <a:solidFill>
                  <a:srgbClr val="222C6E"/>
                </a:solidFill>
                <a:latin typeface="Arial Black" panose="020B0604020202020204" pitchFamily="34" charset="0"/>
                <a:cs typeface="Arial Black" panose="020B0604020202020204" pitchFamily="34" charset="0"/>
              </a:rPr>
              <a:t>Daniel Cárdenas Yusty / </a:t>
            </a:r>
            <a:r>
              <a:rPr lang="es-CO" b="1" dirty="0">
                <a:solidFill>
                  <a:srgbClr val="222C6E"/>
                </a:solidFill>
                <a:latin typeface="Arial Black" panose="020B0604020202020204" pitchFamily="34" charset="0"/>
                <a:cs typeface="Arial Black" panose="020B0604020202020204" pitchFamily="34" charset="0"/>
              </a:rPr>
              <a:t>Jefe de innovación</a:t>
            </a:r>
          </a:p>
          <a:p>
            <a:r>
              <a:rPr lang="es-CO" b="1" dirty="0">
                <a:solidFill>
                  <a:srgbClr val="222C6E"/>
                </a:solidFill>
                <a:latin typeface="Arial" panose="020B0604020202020204" pitchFamily="34" charset="0"/>
                <a:cs typeface="Arial" panose="020B0604020202020204" pitchFamily="34" charset="0"/>
              </a:rPr>
              <a:t>Fundación Zoológica de Cali</a:t>
            </a:r>
          </a:p>
        </p:txBody>
      </p:sp>
    </p:spTree>
    <p:extLst>
      <p:ext uri="{BB962C8B-B14F-4D97-AF65-F5344CB8AC3E}">
        <p14:creationId xmlns:p14="http://schemas.microsoft.com/office/powerpoint/2010/main" val="31526292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Imagen 12">
            <a:extLst>
              <a:ext uri="{FF2B5EF4-FFF2-40B4-BE49-F238E27FC236}">
                <a16:creationId xmlns:a16="http://schemas.microsoft.com/office/drawing/2014/main" id="{910521A5-E684-122F-3A98-FAF869AE6C2F}"/>
              </a:ext>
            </a:extLst>
          </p:cNvPr>
          <p:cNvPicPr>
            <a:picLocks noGrp="1" noRot="1" noChangeAspect="1" noMove="1" noResize="1" noEditPoints="1" noAdjustHandles="1" noChangeArrowheads="1" noChangeShapeType="1" noCrop="1"/>
          </p:cNvPicPr>
          <p:nvPr/>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6" name="CuadroTexto 5">
            <a:extLst>
              <a:ext uri="{FF2B5EF4-FFF2-40B4-BE49-F238E27FC236}">
                <a16:creationId xmlns:a16="http://schemas.microsoft.com/office/drawing/2014/main" id="{C5CFF67D-754B-AD47-3620-87BEAC97A01D}"/>
              </a:ext>
            </a:extLst>
          </p:cNvPr>
          <p:cNvSpPr txBox="1"/>
          <p:nvPr/>
        </p:nvSpPr>
        <p:spPr>
          <a:xfrm>
            <a:off x="548640" y="449248"/>
            <a:ext cx="6654593" cy="1200329"/>
          </a:xfrm>
          <a:prstGeom prst="rect">
            <a:avLst/>
          </a:prstGeom>
          <a:noFill/>
        </p:spPr>
        <p:txBody>
          <a:bodyPr wrap="square" rtlCol="0">
            <a:spAutoFit/>
          </a:bodyPr>
          <a:lstStyle/>
          <a:p>
            <a:r>
              <a:rPr lang="es-CO" sz="3600" b="1" dirty="0">
                <a:solidFill>
                  <a:srgbClr val="FFCB00"/>
                </a:solidFill>
                <a:latin typeface="Arial Black" panose="020B0604020202020204" pitchFamily="34" charset="0"/>
                <a:cs typeface="Arial Black" panose="020B0604020202020204" pitchFamily="34" charset="0"/>
              </a:rPr>
              <a:t>Somos la Fundación Zoológica de Cali…</a:t>
            </a:r>
          </a:p>
        </p:txBody>
      </p:sp>
      <p:sp>
        <p:nvSpPr>
          <p:cNvPr id="3" name="TextBox 2">
            <a:extLst>
              <a:ext uri="{FF2B5EF4-FFF2-40B4-BE49-F238E27FC236}">
                <a16:creationId xmlns:a16="http://schemas.microsoft.com/office/drawing/2014/main" id="{1D8D98A8-1D1C-94B2-440F-6BE431A2BD9E}"/>
              </a:ext>
            </a:extLst>
          </p:cNvPr>
          <p:cNvSpPr txBox="1"/>
          <p:nvPr/>
        </p:nvSpPr>
        <p:spPr>
          <a:xfrm>
            <a:off x="5769451" y="1720294"/>
            <a:ext cx="6262132" cy="3416320"/>
          </a:xfrm>
          <a:prstGeom prst="rect">
            <a:avLst/>
          </a:prstGeom>
          <a:noFill/>
        </p:spPr>
        <p:txBody>
          <a:bodyPr wrap="square" rtlCol="0">
            <a:spAutoFit/>
          </a:bodyPr>
          <a:lstStyle/>
          <a:p>
            <a:pPr marL="342900" indent="-342900">
              <a:buFont typeface="Wingdings" panose="05000000000000000000" pitchFamily="2" charset="2"/>
              <a:buChar char="Ø"/>
            </a:pPr>
            <a:r>
              <a:rPr lang="es-MX" dirty="0">
                <a:solidFill>
                  <a:srgbClr val="655F54"/>
                </a:solidFill>
                <a:effectLst/>
                <a:latin typeface="Arial" panose="020B0604020202020204" pitchFamily="34" charset="0"/>
                <a:ea typeface="Calibri" panose="020F0502020204030204" pitchFamily="34" charset="0"/>
                <a:cs typeface="Arial" panose="020B0604020202020204" pitchFamily="34" charset="0"/>
              </a:rPr>
              <a:t>Somos una fundación dedicada al cuidado de la vida, con más de 40 años de historia </a:t>
            </a:r>
            <a:r>
              <a:rPr lang="es-MX" b="1" dirty="0">
                <a:solidFill>
                  <a:srgbClr val="253276"/>
                </a:solidFill>
                <a:effectLst/>
                <a:latin typeface="Arial" panose="020B0604020202020204" pitchFamily="34" charset="0"/>
                <a:ea typeface="Calibri" panose="020F0502020204030204" pitchFamily="34" charset="0"/>
                <a:cs typeface="Arial" panose="020B0604020202020204" pitchFamily="34" charset="0"/>
              </a:rPr>
              <a:t>contribuyendo a la conservación del patrimonio biocultural</a:t>
            </a:r>
            <a:r>
              <a:rPr lang="es-MX" dirty="0">
                <a:solidFill>
                  <a:srgbClr val="253276"/>
                </a:solidFill>
                <a:effectLst/>
                <a:latin typeface="Arial" panose="020B0604020202020204" pitchFamily="34" charset="0"/>
                <a:ea typeface="Calibri" panose="020F0502020204030204" pitchFamily="34" charset="0"/>
                <a:cs typeface="Arial" panose="020B0604020202020204" pitchFamily="34" charset="0"/>
              </a:rPr>
              <a:t>.</a:t>
            </a:r>
          </a:p>
          <a:p>
            <a:r>
              <a:rPr lang="es-MX" dirty="0">
                <a:solidFill>
                  <a:srgbClr val="6B6E6F"/>
                </a:solidFill>
                <a:effectLst/>
                <a:latin typeface="Arial" panose="020B0604020202020204" pitchFamily="34" charset="0"/>
                <a:ea typeface="Calibri" panose="020F0502020204030204" pitchFamily="34" charset="0"/>
                <a:cs typeface="Arial" panose="020B0604020202020204" pitchFamily="34" charset="0"/>
              </a:rPr>
              <a:t> </a:t>
            </a:r>
          </a:p>
          <a:p>
            <a:pPr marL="342900" indent="-342900">
              <a:buFont typeface="Wingdings" panose="05000000000000000000" pitchFamily="2" charset="2"/>
              <a:buChar char="Ø"/>
            </a:pPr>
            <a:r>
              <a:rPr lang="es-MX" dirty="0">
                <a:solidFill>
                  <a:srgbClr val="655F54"/>
                </a:solidFill>
                <a:effectLst/>
                <a:latin typeface="Arial" panose="020B0604020202020204" pitchFamily="34" charset="0"/>
                <a:ea typeface="Calibri" panose="020F0502020204030204" pitchFamily="34" charset="0"/>
                <a:cs typeface="Arial" panose="020B0604020202020204" pitchFamily="34" charset="0"/>
              </a:rPr>
              <a:t>Creemos en </a:t>
            </a:r>
            <a:r>
              <a:rPr lang="es-MX" b="1" dirty="0">
                <a:solidFill>
                  <a:srgbClr val="00B167"/>
                </a:solidFill>
                <a:effectLst/>
                <a:latin typeface="Arial" panose="020B0604020202020204" pitchFamily="34" charset="0"/>
                <a:ea typeface="Calibri" panose="020F0502020204030204" pitchFamily="34" charset="0"/>
                <a:cs typeface="Arial" panose="020B0604020202020204" pitchFamily="34" charset="0"/>
              </a:rPr>
              <a:t>la conservación como un acuerdo social</a:t>
            </a:r>
            <a:r>
              <a:rPr lang="es-MX" dirty="0">
                <a:solidFill>
                  <a:srgbClr val="00B167"/>
                </a:solidFill>
                <a:effectLst/>
                <a:latin typeface="Arial" panose="020B0604020202020204" pitchFamily="34" charset="0"/>
                <a:ea typeface="Calibri" panose="020F0502020204030204" pitchFamily="34" charset="0"/>
                <a:cs typeface="Arial" panose="020B0604020202020204" pitchFamily="34" charset="0"/>
              </a:rPr>
              <a:t> </a:t>
            </a:r>
            <a:r>
              <a:rPr lang="es-MX" dirty="0">
                <a:solidFill>
                  <a:srgbClr val="655F54"/>
                </a:solidFill>
                <a:effectLst/>
                <a:latin typeface="Arial" panose="020B0604020202020204" pitchFamily="34" charset="0"/>
                <a:ea typeface="Calibri" panose="020F0502020204030204" pitchFamily="34" charset="0"/>
                <a:cs typeface="Arial" panose="020B0604020202020204" pitchFamily="34" charset="0"/>
              </a:rPr>
              <a:t>para garantizar las condiciones que hacen posible la vida en el territorio.</a:t>
            </a:r>
          </a:p>
          <a:p>
            <a:endParaRPr lang="es-MX" dirty="0">
              <a:solidFill>
                <a:srgbClr val="6B6E6F"/>
              </a:solidFill>
              <a:effectLst/>
              <a:latin typeface="Arial" panose="020B0604020202020204" pitchFamily="34" charset="0"/>
              <a:ea typeface="Calibri" panose="020F0502020204030204" pitchFamily="34" charset="0"/>
              <a:cs typeface="Arial" panose="020B0604020202020204" pitchFamily="34" charset="0"/>
            </a:endParaRPr>
          </a:p>
          <a:p>
            <a:pPr marL="342900" indent="-342900">
              <a:buFont typeface="Wingdings" panose="05000000000000000000" pitchFamily="2" charset="2"/>
              <a:buChar char="Ø"/>
            </a:pPr>
            <a:r>
              <a:rPr lang="es-MX" dirty="0">
                <a:solidFill>
                  <a:srgbClr val="655F54"/>
                </a:solidFill>
                <a:effectLst/>
                <a:latin typeface="Arial" panose="020B0604020202020204" pitchFamily="34" charset="0"/>
                <a:ea typeface="Calibri" panose="020F0502020204030204" pitchFamily="34" charset="0"/>
                <a:cs typeface="Arial" panose="020B0604020202020204" pitchFamily="34" charset="0"/>
              </a:rPr>
              <a:t>Restauramos, conservamos, investigamos, desarrollamos plataformas</a:t>
            </a:r>
            <a:r>
              <a:rPr lang="es-MX" b="1" dirty="0">
                <a:solidFill>
                  <a:srgbClr val="655F54"/>
                </a:solidFill>
                <a:effectLst/>
                <a:latin typeface="Arial" panose="020B0604020202020204" pitchFamily="34" charset="0"/>
                <a:ea typeface="Calibri" panose="020F0502020204030204" pitchFamily="34" charset="0"/>
                <a:cs typeface="Arial" panose="020B0604020202020204" pitchFamily="34" charset="0"/>
              </a:rPr>
              <a:t>, </a:t>
            </a:r>
            <a:r>
              <a:rPr lang="es-MX" b="1" dirty="0">
                <a:solidFill>
                  <a:srgbClr val="FFCB00"/>
                </a:solidFill>
                <a:effectLst/>
                <a:latin typeface="Arial" panose="020B0604020202020204" pitchFamily="34" charset="0"/>
                <a:ea typeface="Calibri" panose="020F0502020204030204" pitchFamily="34" charset="0"/>
                <a:cs typeface="Arial" panose="020B0604020202020204" pitchFamily="34" charset="0"/>
              </a:rPr>
              <a:t>generamos valor y orgullo a la sociedad</a:t>
            </a:r>
            <a:r>
              <a:rPr lang="es-MX" dirty="0">
                <a:solidFill>
                  <a:srgbClr val="FFCB00"/>
                </a:solidFill>
                <a:effectLst/>
                <a:latin typeface="Arial" panose="020B0604020202020204" pitchFamily="34" charset="0"/>
                <a:ea typeface="Calibri" panose="020F0502020204030204" pitchFamily="34" charset="0"/>
                <a:cs typeface="Arial" panose="020B0604020202020204" pitchFamily="34" charset="0"/>
              </a:rPr>
              <a:t> </a:t>
            </a:r>
            <a:r>
              <a:rPr lang="es-MX" dirty="0">
                <a:solidFill>
                  <a:srgbClr val="655F54"/>
                </a:solidFill>
                <a:effectLst/>
                <a:latin typeface="Arial" panose="020B0604020202020204" pitchFamily="34" charset="0"/>
                <a:ea typeface="Calibri" panose="020F0502020204030204" pitchFamily="34" charset="0"/>
                <a:cs typeface="Arial" panose="020B0604020202020204" pitchFamily="34" charset="0"/>
              </a:rPr>
              <a:t>con el trabajo de más de 250 colaboradores que hacen parte de la FZC.</a:t>
            </a:r>
            <a:endParaRPr lang="es-CO" dirty="0">
              <a:solidFill>
                <a:srgbClr val="655F54"/>
              </a:solidFill>
              <a:effectLst/>
              <a:latin typeface="Arial" panose="020B0604020202020204" pitchFamily="34" charset="0"/>
              <a:ea typeface="Calibri" panose="020F0502020204030204" pitchFamily="34" charset="0"/>
              <a:cs typeface="Arial" panose="020B0604020202020204" pitchFamily="34" charset="0"/>
            </a:endParaRPr>
          </a:p>
        </p:txBody>
      </p:sp>
      <p:pic>
        <p:nvPicPr>
          <p:cNvPr id="1026" name="Picture 2">
            <a:extLst>
              <a:ext uri="{FF2B5EF4-FFF2-40B4-BE49-F238E27FC236}">
                <a16:creationId xmlns:a16="http://schemas.microsoft.com/office/drawing/2014/main" id="{590011FE-AD4D-9564-359E-CCC85EC04885}"/>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16783" y="1937500"/>
            <a:ext cx="4992252" cy="29819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186839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A90E40-0766-B9E1-C087-91E1DB9D51EF}"/>
            </a:ext>
          </a:extLst>
        </p:cNvPr>
        <p:cNvGrpSpPr/>
        <p:nvPr/>
      </p:nvGrpSpPr>
      <p:grpSpPr>
        <a:xfrm>
          <a:off x="0" y="0"/>
          <a:ext cx="0" cy="0"/>
          <a:chOff x="0" y="0"/>
          <a:chExt cx="0" cy="0"/>
        </a:xfrm>
      </p:grpSpPr>
      <p:pic>
        <p:nvPicPr>
          <p:cNvPr id="13" name="Imagen 12">
            <a:extLst>
              <a:ext uri="{FF2B5EF4-FFF2-40B4-BE49-F238E27FC236}">
                <a16:creationId xmlns:a16="http://schemas.microsoft.com/office/drawing/2014/main" id="{83BBCC55-8F83-4CE8-0FDF-8292E9EC957C}"/>
              </a:ext>
            </a:extLst>
          </p:cNvPr>
          <p:cNvPicPr>
            <a:picLocks noGrp="1" noRot="1" noChangeAspect="1" noMove="1" noResize="1" noEditPoints="1" noAdjustHandles="1" noChangeArrowheads="1" noChangeShapeType="1" noCrop="1"/>
          </p:cNvPicPr>
          <p:nvPr/>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6" name="CuadroTexto 5">
            <a:extLst>
              <a:ext uri="{FF2B5EF4-FFF2-40B4-BE49-F238E27FC236}">
                <a16:creationId xmlns:a16="http://schemas.microsoft.com/office/drawing/2014/main" id="{6B47077D-4D36-84F8-9C39-DF398444F497}"/>
              </a:ext>
            </a:extLst>
          </p:cNvPr>
          <p:cNvSpPr txBox="1"/>
          <p:nvPr/>
        </p:nvSpPr>
        <p:spPr>
          <a:xfrm>
            <a:off x="172571" y="1997838"/>
            <a:ext cx="3706118" cy="2862322"/>
          </a:xfrm>
          <a:prstGeom prst="rect">
            <a:avLst/>
          </a:prstGeom>
          <a:noFill/>
        </p:spPr>
        <p:txBody>
          <a:bodyPr wrap="square" rtlCol="0">
            <a:spAutoFit/>
          </a:bodyPr>
          <a:lstStyle/>
          <a:p>
            <a:pPr algn="ctr"/>
            <a:r>
              <a:rPr lang="es-CO" sz="3600" b="1" dirty="0">
                <a:solidFill>
                  <a:srgbClr val="FFCB00"/>
                </a:solidFill>
                <a:latin typeface="Arial Black" panose="020B0604020202020204" pitchFamily="34" charset="0"/>
                <a:cs typeface="Arial Black" panose="020B0604020202020204" pitchFamily="34" charset="0"/>
              </a:rPr>
              <a:t>Recuperamos patrimonio caleño para su uso social…</a:t>
            </a:r>
          </a:p>
        </p:txBody>
      </p:sp>
      <p:pic>
        <p:nvPicPr>
          <p:cNvPr id="5" name="Picture 4">
            <a:extLst>
              <a:ext uri="{FF2B5EF4-FFF2-40B4-BE49-F238E27FC236}">
                <a16:creationId xmlns:a16="http://schemas.microsoft.com/office/drawing/2014/main" id="{6260E2EB-7937-1AAE-789B-EF6D7683C3F0}"/>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3799333" y="1566853"/>
            <a:ext cx="8140740" cy="3873583"/>
          </a:xfrm>
          <a:prstGeom prst="rect">
            <a:avLst/>
          </a:prstGeom>
        </p:spPr>
      </p:pic>
    </p:spTree>
    <p:extLst>
      <p:ext uri="{BB962C8B-B14F-4D97-AF65-F5344CB8AC3E}">
        <p14:creationId xmlns:p14="http://schemas.microsoft.com/office/powerpoint/2010/main" val="20618274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ED11A0-0185-B1EB-5C3A-569FCBB30048}"/>
            </a:ext>
          </a:extLst>
        </p:cNvPr>
        <p:cNvGrpSpPr/>
        <p:nvPr/>
      </p:nvGrpSpPr>
      <p:grpSpPr>
        <a:xfrm>
          <a:off x="0" y="0"/>
          <a:ext cx="0" cy="0"/>
          <a:chOff x="0" y="0"/>
          <a:chExt cx="0" cy="0"/>
        </a:xfrm>
      </p:grpSpPr>
      <p:pic>
        <p:nvPicPr>
          <p:cNvPr id="13" name="Imagen 12">
            <a:extLst>
              <a:ext uri="{FF2B5EF4-FFF2-40B4-BE49-F238E27FC236}">
                <a16:creationId xmlns:a16="http://schemas.microsoft.com/office/drawing/2014/main" id="{78924ED3-BE3D-0FA5-8666-2A0EFACA271B}"/>
              </a:ext>
            </a:extLst>
          </p:cNvPr>
          <p:cNvPicPr>
            <a:picLocks noGrp="1" noRot="1" noChangeAspect="1" noMove="1" noResize="1" noEditPoints="1" noAdjustHandles="1" noChangeArrowheads="1" noChangeShapeType="1" noCrop="1"/>
          </p:cNvPicPr>
          <p:nvPr/>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6" name="CuadroTexto 5">
            <a:extLst>
              <a:ext uri="{FF2B5EF4-FFF2-40B4-BE49-F238E27FC236}">
                <a16:creationId xmlns:a16="http://schemas.microsoft.com/office/drawing/2014/main" id="{3BE1AC8C-6642-D6B9-72CB-C0ACED7D3A75}"/>
              </a:ext>
            </a:extLst>
          </p:cNvPr>
          <p:cNvSpPr txBox="1"/>
          <p:nvPr/>
        </p:nvSpPr>
        <p:spPr>
          <a:xfrm>
            <a:off x="254953" y="519784"/>
            <a:ext cx="4754879" cy="1200329"/>
          </a:xfrm>
          <a:prstGeom prst="rect">
            <a:avLst/>
          </a:prstGeom>
          <a:noFill/>
        </p:spPr>
        <p:txBody>
          <a:bodyPr wrap="square" rtlCol="0">
            <a:spAutoFit/>
          </a:bodyPr>
          <a:lstStyle/>
          <a:p>
            <a:r>
              <a:rPr lang="es-CO" sz="3600" b="1" dirty="0">
                <a:solidFill>
                  <a:srgbClr val="FFCB00"/>
                </a:solidFill>
                <a:latin typeface="Arial Black" panose="020B0604020202020204" pitchFamily="34" charset="0"/>
                <a:cs typeface="Arial Black" panose="020B0604020202020204" pitchFamily="34" charset="0"/>
              </a:rPr>
              <a:t>Habitamos un territorio…</a:t>
            </a:r>
          </a:p>
        </p:txBody>
      </p:sp>
      <p:sp>
        <p:nvSpPr>
          <p:cNvPr id="19" name="TextBox 18">
            <a:extLst>
              <a:ext uri="{FF2B5EF4-FFF2-40B4-BE49-F238E27FC236}">
                <a16:creationId xmlns:a16="http://schemas.microsoft.com/office/drawing/2014/main" id="{DD530246-9CB4-27D6-6E0D-51835AD67A84}"/>
              </a:ext>
            </a:extLst>
          </p:cNvPr>
          <p:cNvSpPr txBox="1"/>
          <p:nvPr/>
        </p:nvSpPr>
        <p:spPr>
          <a:xfrm>
            <a:off x="200678" y="2246941"/>
            <a:ext cx="5158825" cy="2862322"/>
          </a:xfrm>
          <a:prstGeom prst="rect">
            <a:avLst/>
          </a:prstGeom>
          <a:noFill/>
        </p:spPr>
        <p:txBody>
          <a:bodyPr wrap="square" rtlCol="0">
            <a:spAutoFit/>
          </a:bodyPr>
          <a:lstStyle/>
          <a:p>
            <a:r>
              <a:rPr lang="es-MX" sz="2000" dirty="0">
                <a:solidFill>
                  <a:srgbClr val="655F54"/>
                </a:solidFill>
                <a:effectLst/>
                <a:ea typeface="Calibri" panose="020F0502020204030204" pitchFamily="34" charset="0"/>
                <a:cs typeface="Arial" panose="020B0604020202020204" pitchFamily="34" charset="0"/>
              </a:rPr>
              <a:t>La cuenca media del río Cali, un </a:t>
            </a:r>
            <a:r>
              <a:rPr lang="es-MX" sz="2000" dirty="0">
                <a:solidFill>
                  <a:srgbClr val="655F54"/>
                </a:solidFill>
                <a:ea typeface="Calibri" panose="020F0502020204030204" pitchFamily="34" charset="0"/>
                <a:cs typeface="Arial" panose="020B0604020202020204" pitchFamily="34" charset="0"/>
              </a:rPr>
              <a:t>t</a:t>
            </a:r>
            <a:r>
              <a:rPr lang="es-MX" sz="2000" dirty="0">
                <a:solidFill>
                  <a:srgbClr val="655F54"/>
                </a:solidFill>
                <a:effectLst/>
                <a:ea typeface="Calibri" panose="020F0502020204030204" pitchFamily="34" charset="0"/>
                <a:cs typeface="Arial" panose="020B0604020202020204" pitchFamily="34" charset="0"/>
              </a:rPr>
              <a:t>erritorio de encuentro rural-urbano, de tensiones y conflictos socioambientales:</a:t>
            </a:r>
          </a:p>
          <a:p>
            <a:pPr marL="285750" indent="-285750">
              <a:buFont typeface="Arial" panose="020B0604020202020204" pitchFamily="34" charset="0"/>
              <a:buChar char="•"/>
            </a:pPr>
            <a:r>
              <a:rPr lang="es-MX" sz="2000" dirty="0">
                <a:solidFill>
                  <a:srgbClr val="655F54"/>
                </a:solidFill>
                <a:ea typeface="Calibri" panose="020F0502020204030204" pitchFamily="34" charset="0"/>
                <a:cs typeface="Arial" panose="020B0604020202020204" pitchFamily="34" charset="0"/>
              </a:rPr>
              <a:t>Usos sociales intensivos y de alto impacto ecosistémico.</a:t>
            </a:r>
            <a:endParaRPr lang="es-MX" sz="2000" dirty="0">
              <a:solidFill>
                <a:srgbClr val="655F54"/>
              </a:solidFill>
              <a:effectLst/>
              <a:ea typeface="Calibri" panose="020F0502020204030204" pitchFamily="34" charset="0"/>
              <a:cs typeface="Arial" panose="020B0604020202020204" pitchFamily="34" charset="0"/>
            </a:endParaRPr>
          </a:p>
          <a:p>
            <a:pPr marL="285750" indent="-285750">
              <a:buFont typeface="Arial" panose="020B0604020202020204" pitchFamily="34" charset="0"/>
              <a:buChar char="•"/>
            </a:pPr>
            <a:r>
              <a:rPr lang="es-MX" sz="2000" dirty="0">
                <a:solidFill>
                  <a:srgbClr val="655F54"/>
                </a:solidFill>
                <a:effectLst/>
                <a:ea typeface="Calibri" panose="020F0502020204030204" pitchFamily="34" charset="0"/>
                <a:cs typeface="Arial" panose="020B0604020202020204" pitchFamily="34" charset="0"/>
              </a:rPr>
              <a:t>Contaminación de la cuenca del río tutelar.</a:t>
            </a:r>
          </a:p>
          <a:p>
            <a:pPr marL="285750" indent="-285750">
              <a:buFont typeface="Arial" panose="020B0604020202020204" pitchFamily="34" charset="0"/>
              <a:buChar char="•"/>
            </a:pPr>
            <a:r>
              <a:rPr lang="es-MX" sz="2000" dirty="0">
                <a:solidFill>
                  <a:srgbClr val="655F54"/>
                </a:solidFill>
                <a:ea typeface="Calibri" panose="020F0502020204030204" pitchFamily="34" charset="0"/>
                <a:cs typeface="Arial" panose="020B0604020202020204" pitchFamily="34" charset="0"/>
              </a:rPr>
              <a:t>D</a:t>
            </a:r>
            <a:r>
              <a:rPr lang="es-MX" sz="2000" dirty="0">
                <a:solidFill>
                  <a:srgbClr val="655F54"/>
                </a:solidFill>
                <a:effectLst/>
                <a:ea typeface="Calibri" panose="020F0502020204030204" pitchFamily="34" charset="0"/>
                <a:cs typeface="Arial" panose="020B0604020202020204" pitchFamily="34" charset="0"/>
              </a:rPr>
              <a:t>isminución de la diversidad de especies de fauna y flora.</a:t>
            </a:r>
            <a:endParaRPr lang="es-MX" sz="2000" dirty="0">
              <a:solidFill>
                <a:srgbClr val="655F54"/>
              </a:solidFill>
              <a:ea typeface="Calibri" panose="020F0502020204030204" pitchFamily="34" charset="0"/>
              <a:cs typeface="Arial" panose="020B0604020202020204" pitchFamily="34" charset="0"/>
            </a:endParaRPr>
          </a:p>
        </p:txBody>
      </p:sp>
      <p:grpSp>
        <p:nvGrpSpPr>
          <p:cNvPr id="5" name="Group 4">
            <a:extLst>
              <a:ext uri="{FF2B5EF4-FFF2-40B4-BE49-F238E27FC236}">
                <a16:creationId xmlns:a16="http://schemas.microsoft.com/office/drawing/2014/main" id="{8539ACB8-58FC-43DA-06C7-1B4451DE9669}"/>
              </a:ext>
            </a:extLst>
          </p:cNvPr>
          <p:cNvGrpSpPr/>
          <p:nvPr/>
        </p:nvGrpSpPr>
        <p:grpSpPr>
          <a:xfrm>
            <a:off x="5771380" y="1720113"/>
            <a:ext cx="6299390" cy="3711333"/>
            <a:chOff x="6096000" y="1803641"/>
            <a:chExt cx="5517569" cy="3250717"/>
          </a:xfrm>
        </p:grpSpPr>
        <p:grpSp>
          <p:nvGrpSpPr>
            <p:cNvPr id="4" name="Group 3">
              <a:extLst>
                <a:ext uri="{FF2B5EF4-FFF2-40B4-BE49-F238E27FC236}">
                  <a16:creationId xmlns:a16="http://schemas.microsoft.com/office/drawing/2014/main" id="{0EC3A7E9-683D-D7B2-8948-AC18AB8C07EA}"/>
                </a:ext>
              </a:extLst>
            </p:cNvPr>
            <p:cNvGrpSpPr/>
            <p:nvPr/>
          </p:nvGrpSpPr>
          <p:grpSpPr>
            <a:xfrm>
              <a:off x="6096000" y="1803641"/>
              <a:ext cx="5517569" cy="3250717"/>
              <a:chOff x="3581400" y="1416227"/>
              <a:chExt cx="5517569" cy="3250717"/>
            </a:xfrm>
          </p:grpSpPr>
          <p:pic>
            <p:nvPicPr>
              <p:cNvPr id="7" name="Picture 6">
                <a:extLst>
                  <a:ext uri="{FF2B5EF4-FFF2-40B4-BE49-F238E27FC236}">
                    <a16:creationId xmlns:a16="http://schemas.microsoft.com/office/drawing/2014/main" id="{45A0D0C2-D2BF-65E8-85A8-C0ED1FACF05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581400" y="1416227"/>
                <a:ext cx="5517569" cy="3250717"/>
              </a:xfrm>
              <a:prstGeom prst="rect">
                <a:avLst/>
              </a:prstGeom>
            </p:spPr>
          </p:pic>
          <p:grpSp>
            <p:nvGrpSpPr>
              <p:cNvPr id="8" name="Group 7">
                <a:extLst>
                  <a:ext uri="{FF2B5EF4-FFF2-40B4-BE49-F238E27FC236}">
                    <a16:creationId xmlns:a16="http://schemas.microsoft.com/office/drawing/2014/main" id="{570AF1EE-7DF0-9D00-FC2B-0BC4FC67E134}"/>
                  </a:ext>
                </a:extLst>
              </p:cNvPr>
              <p:cNvGrpSpPr/>
              <p:nvPr/>
            </p:nvGrpSpPr>
            <p:grpSpPr>
              <a:xfrm>
                <a:off x="8229599" y="1416227"/>
                <a:ext cx="869369" cy="911898"/>
                <a:chOff x="7934347" y="1416227"/>
                <a:chExt cx="1164622" cy="1221594"/>
              </a:xfrm>
            </p:grpSpPr>
            <p:pic>
              <p:nvPicPr>
                <p:cNvPr id="17" name="Picture 16">
                  <a:extLst>
                    <a:ext uri="{FF2B5EF4-FFF2-40B4-BE49-F238E27FC236}">
                      <a16:creationId xmlns:a16="http://schemas.microsoft.com/office/drawing/2014/main" id="{31A0A20F-1BAA-0046-5E98-FC8D979AA1B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934347" y="1416227"/>
                  <a:ext cx="1164622" cy="1221594"/>
                </a:xfrm>
                <a:prstGeom prst="rect">
                  <a:avLst/>
                </a:prstGeom>
                <a:ln w="19050">
                  <a:solidFill>
                    <a:srgbClr val="FFFF00"/>
                  </a:solidFill>
                </a:ln>
              </p:spPr>
            </p:pic>
            <p:sp>
              <p:nvSpPr>
                <p:cNvPr id="18" name="Oval 17">
                  <a:extLst>
                    <a:ext uri="{FF2B5EF4-FFF2-40B4-BE49-F238E27FC236}">
                      <a16:creationId xmlns:a16="http://schemas.microsoft.com/office/drawing/2014/main" id="{377F7A0E-1ACE-1481-8A0C-65938BA125E2}"/>
                    </a:ext>
                  </a:extLst>
                </p:cNvPr>
                <p:cNvSpPr/>
                <p:nvPr/>
              </p:nvSpPr>
              <p:spPr>
                <a:xfrm>
                  <a:off x="8229600" y="1950824"/>
                  <a:ext cx="76200" cy="76200"/>
                </a:xfrm>
                <a:prstGeom prst="ellips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a:p>
              </p:txBody>
            </p:sp>
          </p:grpSp>
          <p:sp>
            <p:nvSpPr>
              <p:cNvPr id="9" name="Freeform: Shape 8">
                <a:extLst>
                  <a:ext uri="{FF2B5EF4-FFF2-40B4-BE49-F238E27FC236}">
                    <a16:creationId xmlns:a16="http://schemas.microsoft.com/office/drawing/2014/main" id="{67CC23B5-5684-BF6A-9A76-75FF939D1336}"/>
                  </a:ext>
                </a:extLst>
              </p:cNvPr>
              <p:cNvSpPr/>
              <p:nvPr/>
            </p:nvSpPr>
            <p:spPr>
              <a:xfrm>
                <a:off x="4331494" y="2505075"/>
                <a:ext cx="1007269" cy="454819"/>
              </a:xfrm>
              <a:custGeom>
                <a:avLst/>
                <a:gdLst>
                  <a:gd name="connsiteX0" fmla="*/ 0 w 1007269"/>
                  <a:gd name="connsiteY0" fmla="*/ 209550 h 454819"/>
                  <a:gd name="connsiteX1" fmla="*/ 26194 w 1007269"/>
                  <a:gd name="connsiteY1" fmla="*/ 357188 h 454819"/>
                  <a:gd name="connsiteX2" fmla="*/ 169069 w 1007269"/>
                  <a:gd name="connsiteY2" fmla="*/ 369094 h 454819"/>
                  <a:gd name="connsiteX3" fmla="*/ 319087 w 1007269"/>
                  <a:gd name="connsiteY3" fmla="*/ 454819 h 454819"/>
                  <a:gd name="connsiteX4" fmla="*/ 450056 w 1007269"/>
                  <a:gd name="connsiteY4" fmla="*/ 428625 h 454819"/>
                  <a:gd name="connsiteX5" fmla="*/ 742950 w 1007269"/>
                  <a:gd name="connsiteY5" fmla="*/ 369094 h 454819"/>
                  <a:gd name="connsiteX6" fmla="*/ 788194 w 1007269"/>
                  <a:gd name="connsiteY6" fmla="*/ 381000 h 454819"/>
                  <a:gd name="connsiteX7" fmla="*/ 923925 w 1007269"/>
                  <a:gd name="connsiteY7" fmla="*/ 383381 h 454819"/>
                  <a:gd name="connsiteX8" fmla="*/ 1007269 w 1007269"/>
                  <a:gd name="connsiteY8" fmla="*/ 233363 h 454819"/>
                  <a:gd name="connsiteX9" fmla="*/ 940594 w 1007269"/>
                  <a:gd name="connsiteY9" fmla="*/ 157163 h 454819"/>
                  <a:gd name="connsiteX10" fmla="*/ 969169 w 1007269"/>
                  <a:gd name="connsiteY10" fmla="*/ 69056 h 454819"/>
                  <a:gd name="connsiteX11" fmla="*/ 881062 w 1007269"/>
                  <a:gd name="connsiteY11" fmla="*/ 28575 h 454819"/>
                  <a:gd name="connsiteX12" fmla="*/ 809625 w 1007269"/>
                  <a:gd name="connsiteY12" fmla="*/ 7144 h 454819"/>
                  <a:gd name="connsiteX13" fmla="*/ 771525 w 1007269"/>
                  <a:gd name="connsiteY13" fmla="*/ 19050 h 454819"/>
                  <a:gd name="connsiteX14" fmla="*/ 738187 w 1007269"/>
                  <a:gd name="connsiteY14" fmla="*/ 0 h 454819"/>
                  <a:gd name="connsiteX15" fmla="*/ 666750 w 1007269"/>
                  <a:gd name="connsiteY15" fmla="*/ 28575 h 454819"/>
                  <a:gd name="connsiteX16" fmla="*/ 626269 w 1007269"/>
                  <a:gd name="connsiteY16" fmla="*/ 11906 h 454819"/>
                  <a:gd name="connsiteX17" fmla="*/ 450056 w 1007269"/>
                  <a:gd name="connsiteY17" fmla="*/ 130969 h 454819"/>
                  <a:gd name="connsiteX18" fmla="*/ 104775 w 1007269"/>
                  <a:gd name="connsiteY18" fmla="*/ 88106 h 454819"/>
                  <a:gd name="connsiteX19" fmla="*/ 80962 w 1007269"/>
                  <a:gd name="connsiteY19" fmla="*/ 114300 h 454819"/>
                  <a:gd name="connsiteX20" fmla="*/ 111919 w 1007269"/>
                  <a:gd name="connsiteY20" fmla="*/ 166688 h 454819"/>
                  <a:gd name="connsiteX21" fmla="*/ 78581 w 1007269"/>
                  <a:gd name="connsiteY21" fmla="*/ 214313 h 454819"/>
                  <a:gd name="connsiteX22" fmla="*/ 0 w 1007269"/>
                  <a:gd name="connsiteY22" fmla="*/ 209550 h 454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07269" h="454819">
                    <a:moveTo>
                      <a:pt x="0" y="209550"/>
                    </a:moveTo>
                    <a:lnTo>
                      <a:pt x="26194" y="357188"/>
                    </a:lnTo>
                    <a:lnTo>
                      <a:pt x="169069" y="369094"/>
                    </a:lnTo>
                    <a:lnTo>
                      <a:pt x="319087" y="454819"/>
                    </a:lnTo>
                    <a:lnTo>
                      <a:pt x="450056" y="428625"/>
                    </a:lnTo>
                    <a:lnTo>
                      <a:pt x="742950" y="369094"/>
                    </a:lnTo>
                    <a:lnTo>
                      <a:pt x="788194" y="381000"/>
                    </a:lnTo>
                    <a:lnTo>
                      <a:pt x="923925" y="383381"/>
                    </a:lnTo>
                    <a:lnTo>
                      <a:pt x="1007269" y="233363"/>
                    </a:lnTo>
                    <a:lnTo>
                      <a:pt x="940594" y="157163"/>
                    </a:lnTo>
                    <a:lnTo>
                      <a:pt x="969169" y="69056"/>
                    </a:lnTo>
                    <a:lnTo>
                      <a:pt x="881062" y="28575"/>
                    </a:lnTo>
                    <a:lnTo>
                      <a:pt x="809625" y="7144"/>
                    </a:lnTo>
                    <a:lnTo>
                      <a:pt x="771525" y="19050"/>
                    </a:lnTo>
                    <a:lnTo>
                      <a:pt x="738187" y="0"/>
                    </a:lnTo>
                    <a:lnTo>
                      <a:pt x="666750" y="28575"/>
                    </a:lnTo>
                    <a:lnTo>
                      <a:pt x="626269" y="11906"/>
                    </a:lnTo>
                    <a:lnTo>
                      <a:pt x="450056" y="130969"/>
                    </a:lnTo>
                    <a:lnTo>
                      <a:pt x="104775" y="88106"/>
                    </a:lnTo>
                    <a:lnTo>
                      <a:pt x="80962" y="114300"/>
                    </a:lnTo>
                    <a:lnTo>
                      <a:pt x="111919" y="166688"/>
                    </a:lnTo>
                    <a:lnTo>
                      <a:pt x="78581" y="214313"/>
                    </a:lnTo>
                    <a:lnTo>
                      <a:pt x="0" y="209550"/>
                    </a:lnTo>
                    <a:close/>
                  </a:path>
                </a:pathLst>
              </a:custGeom>
              <a:solidFill>
                <a:schemeClr val="accent6">
                  <a:alpha val="30196"/>
                </a:schemeClr>
              </a:solidFill>
              <a:ln w="12700">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0" name="Freeform: Shape 9">
                <a:extLst>
                  <a:ext uri="{FF2B5EF4-FFF2-40B4-BE49-F238E27FC236}">
                    <a16:creationId xmlns:a16="http://schemas.microsoft.com/office/drawing/2014/main" id="{C92FDBF3-4A41-75DD-0110-00F3CA99624A}"/>
                  </a:ext>
                </a:extLst>
              </p:cNvPr>
              <p:cNvSpPr/>
              <p:nvPr/>
            </p:nvSpPr>
            <p:spPr>
              <a:xfrm>
                <a:off x="6992540" y="2879725"/>
                <a:ext cx="1476375" cy="614363"/>
              </a:xfrm>
              <a:custGeom>
                <a:avLst/>
                <a:gdLst>
                  <a:gd name="connsiteX0" fmla="*/ 1362075 w 1362075"/>
                  <a:gd name="connsiteY0" fmla="*/ 371475 h 614363"/>
                  <a:gd name="connsiteX1" fmla="*/ 1007269 w 1362075"/>
                  <a:gd name="connsiteY1" fmla="*/ 138113 h 614363"/>
                  <a:gd name="connsiteX2" fmla="*/ 831057 w 1362075"/>
                  <a:gd name="connsiteY2" fmla="*/ 61913 h 614363"/>
                  <a:gd name="connsiteX3" fmla="*/ 714375 w 1362075"/>
                  <a:gd name="connsiteY3" fmla="*/ 33338 h 614363"/>
                  <a:gd name="connsiteX4" fmla="*/ 633413 w 1362075"/>
                  <a:gd name="connsiteY4" fmla="*/ 76200 h 614363"/>
                  <a:gd name="connsiteX5" fmla="*/ 571500 w 1362075"/>
                  <a:gd name="connsiteY5" fmla="*/ 78581 h 614363"/>
                  <a:gd name="connsiteX6" fmla="*/ 402432 w 1362075"/>
                  <a:gd name="connsiteY6" fmla="*/ 0 h 614363"/>
                  <a:gd name="connsiteX7" fmla="*/ 254794 w 1362075"/>
                  <a:gd name="connsiteY7" fmla="*/ 28575 h 614363"/>
                  <a:gd name="connsiteX8" fmla="*/ 102394 w 1362075"/>
                  <a:gd name="connsiteY8" fmla="*/ 21431 h 614363"/>
                  <a:gd name="connsiteX9" fmla="*/ 73819 w 1362075"/>
                  <a:gd name="connsiteY9" fmla="*/ 21431 h 614363"/>
                  <a:gd name="connsiteX10" fmla="*/ 64294 w 1362075"/>
                  <a:gd name="connsiteY10" fmla="*/ 42863 h 614363"/>
                  <a:gd name="connsiteX11" fmla="*/ 33338 w 1362075"/>
                  <a:gd name="connsiteY11" fmla="*/ 161925 h 614363"/>
                  <a:gd name="connsiteX12" fmla="*/ 0 w 1362075"/>
                  <a:gd name="connsiteY12" fmla="*/ 445294 h 614363"/>
                  <a:gd name="connsiteX13" fmla="*/ 421482 w 1362075"/>
                  <a:gd name="connsiteY13" fmla="*/ 528638 h 614363"/>
                  <a:gd name="connsiteX14" fmla="*/ 547688 w 1362075"/>
                  <a:gd name="connsiteY14" fmla="*/ 519113 h 614363"/>
                  <a:gd name="connsiteX15" fmla="*/ 640557 w 1362075"/>
                  <a:gd name="connsiteY15" fmla="*/ 542925 h 614363"/>
                  <a:gd name="connsiteX16" fmla="*/ 726282 w 1362075"/>
                  <a:gd name="connsiteY16" fmla="*/ 614363 h 614363"/>
                  <a:gd name="connsiteX17" fmla="*/ 1016794 w 1362075"/>
                  <a:gd name="connsiteY17" fmla="*/ 561975 h 614363"/>
                  <a:gd name="connsiteX18" fmla="*/ 1207294 w 1362075"/>
                  <a:gd name="connsiteY18" fmla="*/ 514350 h 614363"/>
                  <a:gd name="connsiteX19" fmla="*/ 1362075 w 1362075"/>
                  <a:gd name="connsiteY19" fmla="*/ 371475 h 614363"/>
                  <a:gd name="connsiteX0" fmla="*/ 1362075 w 1362075"/>
                  <a:gd name="connsiteY0" fmla="*/ 371475 h 614363"/>
                  <a:gd name="connsiteX1" fmla="*/ 1007269 w 1362075"/>
                  <a:gd name="connsiteY1" fmla="*/ 138113 h 614363"/>
                  <a:gd name="connsiteX2" fmla="*/ 831057 w 1362075"/>
                  <a:gd name="connsiteY2" fmla="*/ 61913 h 614363"/>
                  <a:gd name="connsiteX3" fmla="*/ 714375 w 1362075"/>
                  <a:gd name="connsiteY3" fmla="*/ 33338 h 614363"/>
                  <a:gd name="connsiteX4" fmla="*/ 633413 w 1362075"/>
                  <a:gd name="connsiteY4" fmla="*/ 76200 h 614363"/>
                  <a:gd name="connsiteX5" fmla="*/ 571500 w 1362075"/>
                  <a:gd name="connsiteY5" fmla="*/ 78581 h 614363"/>
                  <a:gd name="connsiteX6" fmla="*/ 402432 w 1362075"/>
                  <a:gd name="connsiteY6" fmla="*/ 0 h 614363"/>
                  <a:gd name="connsiteX7" fmla="*/ 254794 w 1362075"/>
                  <a:gd name="connsiteY7" fmla="*/ 28575 h 614363"/>
                  <a:gd name="connsiteX8" fmla="*/ 102394 w 1362075"/>
                  <a:gd name="connsiteY8" fmla="*/ 21431 h 614363"/>
                  <a:gd name="connsiteX9" fmla="*/ 73819 w 1362075"/>
                  <a:gd name="connsiteY9" fmla="*/ 21431 h 614363"/>
                  <a:gd name="connsiteX10" fmla="*/ 64294 w 1362075"/>
                  <a:gd name="connsiteY10" fmla="*/ 42863 h 614363"/>
                  <a:gd name="connsiteX11" fmla="*/ 33338 w 1362075"/>
                  <a:gd name="connsiteY11" fmla="*/ 161925 h 614363"/>
                  <a:gd name="connsiteX12" fmla="*/ 0 w 1362075"/>
                  <a:gd name="connsiteY12" fmla="*/ 445294 h 614363"/>
                  <a:gd name="connsiteX13" fmla="*/ 421482 w 1362075"/>
                  <a:gd name="connsiteY13" fmla="*/ 528638 h 614363"/>
                  <a:gd name="connsiteX14" fmla="*/ 516732 w 1362075"/>
                  <a:gd name="connsiteY14" fmla="*/ 321469 h 614363"/>
                  <a:gd name="connsiteX15" fmla="*/ 640557 w 1362075"/>
                  <a:gd name="connsiteY15" fmla="*/ 542925 h 614363"/>
                  <a:gd name="connsiteX16" fmla="*/ 726282 w 1362075"/>
                  <a:gd name="connsiteY16" fmla="*/ 614363 h 614363"/>
                  <a:gd name="connsiteX17" fmla="*/ 1016794 w 1362075"/>
                  <a:gd name="connsiteY17" fmla="*/ 561975 h 614363"/>
                  <a:gd name="connsiteX18" fmla="*/ 1207294 w 1362075"/>
                  <a:gd name="connsiteY18" fmla="*/ 514350 h 614363"/>
                  <a:gd name="connsiteX19" fmla="*/ 1362075 w 1362075"/>
                  <a:gd name="connsiteY19" fmla="*/ 371475 h 614363"/>
                  <a:gd name="connsiteX0" fmla="*/ 1362075 w 1362075"/>
                  <a:gd name="connsiteY0" fmla="*/ 371475 h 614363"/>
                  <a:gd name="connsiteX1" fmla="*/ 1007269 w 1362075"/>
                  <a:gd name="connsiteY1" fmla="*/ 138113 h 614363"/>
                  <a:gd name="connsiteX2" fmla="*/ 831057 w 1362075"/>
                  <a:gd name="connsiteY2" fmla="*/ 61913 h 614363"/>
                  <a:gd name="connsiteX3" fmla="*/ 714375 w 1362075"/>
                  <a:gd name="connsiteY3" fmla="*/ 33338 h 614363"/>
                  <a:gd name="connsiteX4" fmla="*/ 633413 w 1362075"/>
                  <a:gd name="connsiteY4" fmla="*/ 76200 h 614363"/>
                  <a:gd name="connsiteX5" fmla="*/ 571500 w 1362075"/>
                  <a:gd name="connsiteY5" fmla="*/ 78581 h 614363"/>
                  <a:gd name="connsiteX6" fmla="*/ 402432 w 1362075"/>
                  <a:gd name="connsiteY6" fmla="*/ 0 h 614363"/>
                  <a:gd name="connsiteX7" fmla="*/ 254794 w 1362075"/>
                  <a:gd name="connsiteY7" fmla="*/ 28575 h 614363"/>
                  <a:gd name="connsiteX8" fmla="*/ 102394 w 1362075"/>
                  <a:gd name="connsiteY8" fmla="*/ 21431 h 614363"/>
                  <a:gd name="connsiteX9" fmla="*/ 73819 w 1362075"/>
                  <a:gd name="connsiteY9" fmla="*/ 21431 h 614363"/>
                  <a:gd name="connsiteX10" fmla="*/ 64294 w 1362075"/>
                  <a:gd name="connsiteY10" fmla="*/ 42863 h 614363"/>
                  <a:gd name="connsiteX11" fmla="*/ 33338 w 1362075"/>
                  <a:gd name="connsiteY11" fmla="*/ 161925 h 614363"/>
                  <a:gd name="connsiteX12" fmla="*/ 0 w 1362075"/>
                  <a:gd name="connsiteY12" fmla="*/ 445294 h 614363"/>
                  <a:gd name="connsiteX13" fmla="*/ 216695 w 1362075"/>
                  <a:gd name="connsiteY13" fmla="*/ 302419 h 614363"/>
                  <a:gd name="connsiteX14" fmla="*/ 516732 w 1362075"/>
                  <a:gd name="connsiteY14" fmla="*/ 321469 h 614363"/>
                  <a:gd name="connsiteX15" fmla="*/ 640557 w 1362075"/>
                  <a:gd name="connsiteY15" fmla="*/ 542925 h 614363"/>
                  <a:gd name="connsiteX16" fmla="*/ 726282 w 1362075"/>
                  <a:gd name="connsiteY16" fmla="*/ 614363 h 614363"/>
                  <a:gd name="connsiteX17" fmla="*/ 1016794 w 1362075"/>
                  <a:gd name="connsiteY17" fmla="*/ 561975 h 614363"/>
                  <a:gd name="connsiteX18" fmla="*/ 1207294 w 1362075"/>
                  <a:gd name="connsiteY18" fmla="*/ 514350 h 614363"/>
                  <a:gd name="connsiteX19" fmla="*/ 1362075 w 1362075"/>
                  <a:gd name="connsiteY19" fmla="*/ 371475 h 614363"/>
                  <a:gd name="connsiteX0" fmla="*/ 1362075 w 1362075"/>
                  <a:gd name="connsiteY0" fmla="*/ 371475 h 614363"/>
                  <a:gd name="connsiteX1" fmla="*/ 1007269 w 1362075"/>
                  <a:gd name="connsiteY1" fmla="*/ 138113 h 614363"/>
                  <a:gd name="connsiteX2" fmla="*/ 831057 w 1362075"/>
                  <a:gd name="connsiteY2" fmla="*/ 61913 h 614363"/>
                  <a:gd name="connsiteX3" fmla="*/ 714375 w 1362075"/>
                  <a:gd name="connsiteY3" fmla="*/ 33338 h 614363"/>
                  <a:gd name="connsiteX4" fmla="*/ 633413 w 1362075"/>
                  <a:gd name="connsiteY4" fmla="*/ 76200 h 614363"/>
                  <a:gd name="connsiteX5" fmla="*/ 571500 w 1362075"/>
                  <a:gd name="connsiteY5" fmla="*/ 78581 h 614363"/>
                  <a:gd name="connsiteX6" fmla="*/ 402432 w 1362075"/>
                  <a:gd name="connsiteY6" fmla="*/ 0 h 614363"/>
                  <a:gd name="connsiteX7" fmla="*/ 254794 w 1362075"/>
                  <a:gd name="connsiteY7" fmla="*/ 28575 h 614363"/>
                  <a:gd name="connsiteX8" fmla="*/ 102394 w 1362075"/>
                  <a:gd name="connsiteY8" fmla="*/ 21431 h 614363"/>
                  <a:gd name="connsiteX9" fmla="*/ 73819 w 1362075"/>
                  <a:gd name="connsiteY9" fmla="*/ 21431 h 614363"/>
                  <a:gd name="connsiteX10" fmla="*/ 64294 w 1362075"/>
                  <a:gd name="connsiteY10" fmla="*/ 42863 h 614363"/>
                  <a:gd name="connsiteX11" fmla="*/ 33338 w 1362075"/>
                  <a:gd name="connsiteY11" fmla="*/ 161925 h 614363"/>
                  <a:gd name="connsiteX12" fmla="*/ 0 w 1362075"/>
                  <a:gd name="connsiteY12" fmla="*/ 445294 h 614363"/>
                  <a:gd name="connsiteX13" fmla="*/ 216695 w 1362075"/>
                  <a:gd name="connsiteY13" fmla="*/ 302419 h 614363"/>
                  <a:gd name="connsiteX14" fmla="*/ 516732 w 1362075"/>
                  <a:gd name="connsiteY14" fmla="*/ 321469 h 614363"/>
                  <a:gd name="connsiteX15" fmla="*/ 640557 w 1362075"/>
                  <a:gd name="connsiteY15" fmla="*/ 542925 h 614363"/>
                  <a:gd name="connsiteX16" fmla="*/ 726282 w 1362075"/>
                  <a:gd name="connsiteY16" fmla="*/ 614363 h 614363"/>
                  <a:gd name="connsiteX17" fmla="*/ 1016794 w 1362075"/>
                  <a:gd name="connsiteY17" fmla="*/ 561975 h 614363"/>
                  <a:gd name="connsiteX18" fmla="*/ 1207294 w 1362075"/>
                  <a:gd name="connsiteY18" fmla="*/ 514350 h 614363"/>
                  <a:gd name="connsiteX19" fmla="*/ 1362075 w 1362075"/>
                  <a:gd name="connsiteY19" fmla="*/ 371475 h 614363"/>
                  <a:gd name="connsiteX0" fmla="*/ 1362075 w 1362075"/>
                  <a:gd name="connsiteY0" fmla="*/ 371475 h 614363"/>
                  <a:gd name="connsiteX1" fmla="*/ 1007269 w 1362075"/>
                  <a:gd name="connsiteY1" fmla="*/ 138113 h 614363"/>
                  <a:gd name="connsiteX2" fmla="*/ 831057 w 1362075"/>
                  <a:gd name="connsiteY2" fmla="*/ 61913 h 614363"/>
                  <a:gd name="connsiteX3" fmla="*/ 714375 w 1362075"/>
                  <a:gd name="connsiteY3" fmla="*/ 33338 h 614363"/>
                  <a:gd name="connsiteX4" fmla="*/ 633413 w 1362075"/>
                  <a:gd name="connsiteY4" fmla="*/ 76200 h 614363"/>
                  <a:gd name="connsiteX5" fmla="*/ 571500 w 1362075"/>
                  <a:gd name="connsiteY5" fmla="*/ 78581 h 614363"/>
                  <a:gd name="connsiteX6" fmla="*/ 402432 w 1362075"/>
                  <a:gd name="connsiteY6" fmla="*/ 0 h 614363"/>
                  <a:gd name="connsiteX7" fmla="*/ 254794 w 1362075"/>
                  <a:gd name="connsiteY7" fmla="*/ 28575 h 614363"/>
                  <a:gd name="connsiteX8" fmla="*/ 102394 w 1362075"/>
                  <a:gd name="connsiteY8" fmla="*/ 21431 h 614363"/>
                  <a:gd name="connsiteX9" fmla="*/ 73819 w 1362075"/>
                  <a:gd name="connsiteY9" fmla="*/ 21431 h 614363"/>
                  <a:gd name="connsiteX10" fmla="*/ 64294 w 1362075"/>
                  <a:gd name="connsiteY10" fmla="*/ 42863 h 614363"/>
                  <a:gd name="connsiteX11" fmla="*/ 33338 w 1362075"/>
                  <a:gd name="connsiteY11" fmla="*/ 161925 h 614363"/>
                  <a:gd name="connsiteX12" fmla="*/ 0 w 1362075"/>
                  <a:gd name="connsiteY12" fmla="*/ 445294 h 614363"/>
                  <a:gd name="connsiteX13" fmla="*/ 216695 w 1362075"/>
                  <a:gd name="connsiteY13" fmla="*/ 302419 h 614363"/>
                  <a:gd name="connsiteX14" fmla="*/ 516732 w 1362075"/>
                  <a:gd name="connsiteY14" fmla="*/ 321469 h 614363"/>
                  <a:gd name="connsiteX15" fmla="*/ 640557 w 1362075"/>
                  <a:gd name="connsiteY15" fmla="*/ 542925 h 614363"/>
                  <a:gd name="connsiteX16" fmla="*/ 726282 w 1362075"/>
                  <a:gd name="connsiteY16" fmla="*/ 614363 h 614363"/>
                  <a:gd name="connsiteX17" fmla="*/ 1016794 w 1362075"/>
                  <a:gd name="connsiteY17" fmla="*/ 561975 h 614363"/>
                  <a:gd name="connsiteX18" fmla="*/ 1207294 w 1362075"/>
                  <a:gd name="connsiteY18" fmla="*/ 514350 h 614363"/>
                  <a:gd name="connsiteX19" fmla="*/ 1362075 w 1362075"/>
                  <a:gd name="connsiteY19" fmla="*/ 371475 h 614363"/>
                  <a:gd name="connsiteX0" fmla="*/ 1383506 w 1383506"/>
                  <a:gd name="connsiteY0" fmla="*/ 371475 h 614363"/>
                  <a:gd name="connsiteX1" fmla="*/ 1028700 w 1383506"/>
                  <a:gd name="connsiteY1" fmla="*/ 138113 h 614363"/>
                  <a:gd name="connsiteX2" fmla="*/ 852488 w 1383506"/>
                  <a:gd name="connsiteY2" fmla="*/ 61913 h 614363"/>
                  <a:gd name="connsiteX3" fmla="*/ 735806 w 1383506"/>
                  <a:gd name="connsiteY3" fmla="*/ 33338 h 614363"/>
                  <a:gd name="connsiteX4" fmla="*/ 654844 w 1383506"/>
                  <a:gd name="connsiteY4" fmla="*/ 76200 h 614363"/>
                  <a:gd name="connsiteX5" fmla="*/ 592931 w 1383506"/>
                  <a:gd name="connsiteY5" fmla="*/ 78581 h 614363"/>
                  <a:gd name="connsiteX6" fmla="*/ 423863 w 1383506"/>
                  <a:gd name="connsiteY6" fmla="*/ 0 h 614363"/>
                  <a:gd name="connsiteX7" fmla="*/ 276225 w 1383506"/>
                  <a:gd name="connsiteY7" fmla="*/ 28575 h 614363"/>
                  <a:gd name="connsiteX8" fmla="*/ 123825 w 1383506"/>
                  <a:gd name="connsiteY8" fmla="*/ 21431 h 614363"/>
                  <a:gd name="connsiteX9" fmla="*/ 95250 w 1383506"/>
                  <a:gd name="connsiteY9" fmla="*/ 21431 h 614363"/>
                  <a:gd name="connsiteX10" fmla="*/ 85725 w 1383506"/>
                  <a:gd name="connsiteY10" fmla="*/ 42863 h 614363"/>
                  <a:gd name="connsiteX11" fmla="*/ 54769 w 1383506"/>
                  <a:gd name="connsiteY11" fmla="*/ 161925 h 614363"/>
                  <a:gd name="connsiteX12" fmla="*/ 0 w 1383506"/>
                  <a:gd name="connsiteY12" fmla="*/ 407194 h 614363"/>
                  <a:gd name="connsiteX13" fmla="*/ 238126 w 1383506"/>
                  <a:gd name="connsiteY13" fmla="*/ 302419 h 614363"/>
                  <a:gd name="connsiteX14" fmla="*/ 538163 w 1383506"/>
                  <a:gd name="connsiteY14" fmla="*/ 321469 h 614363"/>
                  <a:gd name="connsiteX15" fmla="*/ 661988 w 1383506"/>
                  <a:gd name="connsiteY15" fmla="*/ 542925 h 614363"/>
                  <a:gd name="connsiteX16" fmla="*/ 747713 w 1383506"/>
                  <a:gd name="connsiteY16" fmla="*/ 614363 h 614363"/>
                  <a:gd name="connsiteX17" fmla="*/ 1038225 w 1383506"/>
                  <a:gd name="connsiteY17" fmla="*/ 561975 h 614363"/>
                  <a:gd name="connsiteX18" fmla="*/ 1228725 w 1383506"/>
                  <a:gd name="connsiteY18" fmla="*/ 514350 h 614363"/>
                  <a:gd name="connsiteX19" fmla="*/ 1383506 w 1383506"/>
                  <a:gd name="connsiteY19" fmla="*/ 371475 h 614363"/>
                  <a:gd name="connsiteX0" fmla="*/ 1383506 w 1383506"/>
                  <a:gd name="connsiteY0" fmla="*/ 371475 h 614363"/>
                  <a:gd name="connsiteX1" fmla="*/ 1028700 w 1383506"/>
                  <a:gd name="connsiteY1" fmla="*/ 138113 h 614363"/>
                  <a:gd name="connsiteX2" fmla="*/ 852488 w 1383506"/>
                  <a:gd name="connsiteY2" fmla="*/ 61913 h 614363"/>
                  <a:gd name="connsiteX3" fmla="*/ 735806 w 1383506"/>
                  <a:gd name="connsiteY3" fmla="*/ 33338 h 614363"/>
                  <a:gd name="connsiteX4" fmla="*/ 654844 w 1383506"/>
                  <a:gd name="connsiteY4" fmla="*/ 76200 h 614363"/>
                  <a:gd name="connsiteX5" fmla="*/ 592931 w 1383506"/>
                  <a:gd name="connsiteY5" fmla="*/ 78581 h 614363"/>
                  <a:gd name="connsiteX6" fmla="*/ 423863 w 1383506"/>
                  <a:gd name="connsiteY6" fmla="*/ 0 h 614363"/>
                  <a:gd name="connsiteX7" fmla="*/ 276225 w 1383506"/>
                  <a:gd name="connsiteY7" fmla="*/ 28575 h 614363"/>
                  <a:gd name="connsiteX8" fmla="*/ 123825 w 1383506"/>
                  <a:gd name="connsiteY8" fmla="*/ 21431 h 614363"/>
                  <a:gd name="connsiteX9" fmla="*/ 95250 w 1383506"/>
                  <a:gd name="connsiteY9" fmla="*/ 21431 h 614363"/>
                  <a:gd name="connsiteX10" fmla="*/ 85725 w 1383506"/>
                  <a:gd name="connsiteY10" fmla="*/ 42863 h 614363"/>
                  <a:gd name="connsiteX11" fmla="*/ 54769 w 1383506"/>
                  <a:gd name="connsiteY11" fmla="*/ 161925 h 614363"/>
                  <a:gd name="connsiteX12" fmla="*/ 0 w 1383506"/>
                  <a:gd name="connsiteY12" fmla="*/ 407194 h 614363"/>
                  <a:gd name="connsiteX13" fmla="*/ 238126 w 1383506"/>
                  <a:gd name="connsiteY13" fmla="*/ 302419 h 614363"/>
                  <a:gd name="connsiteX14" fmla="*/ 538163 w 1383506"/>
                  <a:gd name="connsiteY14" fmla="*/ 321469 h 614363"/>
                  <a:gd name="connsiteX15" fmla="*/ 661988 w 1383506"/>
                  <a:gd name="connsiteY15" fmla="*/ 542925 h 614363"/>
                  <a:gd name="connsiteX16" fmla="*/ 747713 w 1383506"/>
                  <a:gd name="connsiteY16" fmla="*/ 614363 h 614363"/>
                  <a:gd name="connsiteX17" fmla="*/ 1038225 w 1383506"/>
                  <a:gd name="connsiteY17" fmla="*/ 561975 h 614363"/>
                  <a:gd name="connsiteX18" fmla="*/ 1228725 w 1383506"/>
                  <a:gd name="connsiteY18" fmla="*/ 514350 h 614363"/>
                  <a:gd name="connsiteX19" fmla="*/ 1383506 w 1383506"/>
                  <a:gd name="connsiteY19" fmla="*/ 371475 h 614363"/>
                  <a:gd name="connsiteX0" fmla="*/ 1476375 w 1476375"/>
                  <a:gd name="connsiteY0" fmla="*/ 371475 h 614363"/>
                  <a:gd name="connsiteX1" fmla="*/ 1121569 w 1476375"/>
                  <a:gd name="connsiteY1" fmla="*/ 138113 h 614363"/>
                  <a:gd name="connsiteX2" fmla="*/ 945357 w 1476375"/>
                  <a:gd name="connsiteY2" fmla="*/ 61913 h 614363"/>
                  <a:gd name="connsiteX3" fmla="*/ 828675 w 1476375"/>
                  <a:gd name="connsiteY3" fmla="*/ 33338 h 614363"/>
                  <a:gd name="connsiteX4" fmla="*/ 747713 w 1476375"/>
                  <a:gd name="connsiteY4" fmla="*/ 76200 h 614363"/>
                  <a:gd name="connsiteX5" fmla="*/ 685800 w 1476375"/>
                  <a:gd name="connsiteY5" fmla="*/ 78581 h 614363"/>
                  <a:gd name="connsiteX6" fmla="*/ 516732 w 1476375"/>
                  <a:gd name="connsiteY6" fmla="*/ 0 h 614363"/>
                  <a:gd name="connsiteX7" fmla="*/ 369094 w 1476375"/>
                  <a:gd name="connsiteY7" fmla="*/ 28575 h 614363"/>
                  <a:gd name="connsiteX8" fmla="*/ 216694 w 1476375"/>
                  <a:gd name="connsiteY8" fmla="*/ 21431 h 614363"/>
                  <a:gd name="connsiteX9" fmla="*/ 188119 w 1476375"/>
                  <a:gd name="connsiteY9" fmla="*/ 21431 h 614363"/>
                  <a:gd name="connsiteX10" fmla="*/ 178594 w 1476375"/>
                  <a:gd name="connsiteY10" fmla="*/ 42863 h 614363"/>
                  <a:gd name="connsiteX11" fmla="*/ 147638 w 1476375"/>
                  <a:gd name="connsiteY11" fmla="*/ 161925 h 614363"/>
                  <a:gd name="connsiteX12" fmla="*/ 0 w 1476375"/>
                  <a:gd name="connsiteY12" fmla="*/ 383381 h 614363"/>
                  <a:gd name="connsiteX13" fmla="*/ 330995 w 1476375"/>
                  <a:gd name="connsiteY13" fmla="*/ 302419 h 614363"/>
                  <a:gd name="connsiteX14" fmla="*/ 631032 w 1476375"/>
                  <a:gd name="connsiteY14" fmla="*/ 321469 h 614363"/>
                  <a:gd name="connsiteX15" fmla="*/ 754857 w 1476375"/>
                  <a:gd name="connsiteY15" fmla="*/ 542925 h 614363"/>
                  <a:gd name="connsiteX16" fmla="*/ 840582 w 1476375"/>
                  <a:gd name="connsiteY16" fmla="*/ 614363 h 614363"/>
                  <a:gd name="connsiteX17" fmla="*/ 1131094 w 1476375"/>
                  <a:gd name="connsiteY17" fmla="*/ 561975 h 614363"/>
                  <a:gd name="connsiteX18" fmla="*/ 1321594 w 1476375"/>
                  <a:gd name="connsiteY18" fmla="*/ 514350 h 614363"/>
                  <a:gd name="connsiteX19" fmla="*/ 1476375 w 1476375"/>
                  <a:gd name="connsiteY19" fmla="*/ 371475 h 614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476375" h="614363">
                    <a:moveTo>
                      <a:pt x="1476375" y="371475"/>
                    </a:moveTo>
                    <a:lnTo>
                      <a:pt x="1121569" y="138113"/>
                    </a:lnTo>
                    <a:lnTo>
                      <a:pt x="945357" y="61913"/>
                    </a:lnTo>
                    <a:lnTo>
                      <a:pt x="828675" y="33338"/>
                    </a:lnTo>
                    <a:lnTo>
                      <a:pt x="747713" y="76200"/>
                    </a:lnTo>
                    <a:lnTo>
                      <a:pt x="685800" y="78581"/>
                    </a:lnTo>
                    <a:lnTo>
                      <a:pt x="516732" y="0"/>
                    </a:lnTo>
                    <a:lnTo>
                      <a:pt x="369094" y="28575"/>
                    </a:lnTo>
                    <a:lnTo>
                      <a:pt x="216694" y="21431"/>
                    </a:lnTo>
                    <a:lnTo>
                      <a:pt x="188119" y="21431"/>
                    </a:lnTo>
                    <a:lnTo>
                      <a:pt x="178594" y="42863"/>
                    </a:lnTo>
                    <a:lnTo>
                      <a:pt x="147638" y="161925"/>
                    </a:lnTo>
                    <a:lnTo>
                      <a:pt x="0" y="383381"/>
                    </a:lnTo>
                    <a:cubicBezTo>
                      <a:pt x="219869" y="397668"/>
                      <a:pt x="304007" y="511970"/>
                      <a:pt x="330995" y="302419"/>
                    </a:cubicBezTo>
                    <a:lnTo>
                      <a:pt x="631032" y="321469"/>
                    </a:lnTo>
                    <a:lnTo>
                      <a:pt x="754857" y="542925"/>
                    </a:lnTo>
                    <a:lnTo>
                      <a:pt x="840582" y="614363"/>
                    </a:lnTo>
                    <a:lnTo>
                      <a:pt x="1131094" y="561975"/>
                    </a:lnTo>
                    <a:lnTo>
                      <a:pt x="1321594" y="514350"/>
                    </a:lnTo>
                    <a:lnTo>
                      <a:pt x="1476375" y="371475"/>
                    </a:lnTo>
                    <a:close/>
                  </a:path>
                </a:pathLst>
              </a:custGeom>
              <a:solidFill>
                <a:srgbClr val="FF0D0D">
                  <a:alpha val="40000"/>
                </a:srgbClr>
              </a:solidFill>
              <a:ln w="12700">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1" name="Freeform: Shape 10">
                <a:extLst>
                  <a:ext uri="{FF2B5EF4-FFF2-40B4-BE49-F238E27FC236}">
                    <a16:creationId xmlns:a16="http://schemas.microsoft.com/office/drawing/2014/main" id="{E512EE33-1448-6924-F477-8A1FF838B40F}"/>
                  </a:ext>
                </a:extLst>
              </p:cNvPr>
              <p:cNvSpPr/>
              <p:nvPr/>
            </p:nvSpPr>
            <p:spPr>
              <a:xfrm>
                <a:off x="3595688" y="2624138"/>
                <a:ext cx="4924425" cy="781050"/>
              </a:xfrm>
              <a:custGeom>
                <a:avLst/>
                <a:gdLst>
                  <a:gd name="connsiteX0" fmla="*/ 0 w 4924425"/>
                  <a:gd name="connsiteY0" fmla="*/ 209550 h 781050"/>
                  <a:gd name="connsiteX1" fmla="*/ 428625 w 4924425"/>
                  <a:gd name="connsiteY1" fmla="*/ 138112 h 781050"/>
                  <a:gd name="connsiteX2" fmla="*/ 509587 w 4924425"/>
                  <a:gd name="connsiteY2" fmla="*/ 242887 h 781050"/>
                  <a:gd name="connsiteX3" fmla="*/ 723900 w 4924425"/>
                  <a:gd name="connsiteY3" fmla="*/ 223837 h 781050"/>
                  <a:gd name="connsiteX4" fmla="*/ 923925 w 4924425"/>
                  <a:gd name="connsiteY4" fmla="*/ 276225 h 781050"/>
                  <a:gd name="connsiteX5" fmla="*/ 1081087 w 4924425"/>
                  <a:gd name="connsiteY5" fmla="*/ 366712 h 781050"/>
                  <a:gd name="connsiteX6" fmla="*/ 1190625 w 4924425"/>
                  <a:gd name="connsiteY6" fmla="*/ 361950 h 781050"/>
                  <a:gd name="connsiteX7" fmla="*/ 1452562 w 4924425"/>
                  <a:gd name="connsiteY7" fmla="*/ 290512 h 781050"/>
                  <a:gd name="connsiteX8" fmla="*/ 1638300 w 4924425"/>
                  <a:gd name="connsiteY8" fmla="*/ 271462 h 781050"/>
                  <a:gd name="connsiteX9" fmla="*/ 1804987 w 4924425"/>
                  <a:gd name="connsiteY9" fmla="*/ 342900 h 781050"/>
                  <a:gd name="connsiteX10" fmla="*/ 2062162 w 4924425"/>
                  <a:gd name="connsiteY10" fmla="*/ 433387 h 781050"/>
                  <a:gd name="connsiteX11" fmla="*/ 2162175 w 4924425"/>
                  <a:gd name="connsiteY11" fmla="*/ 438150 h 781050"/>
                  <a:gd name="connsiteX12" fmla="*/ 2619375 w 4924425"/>
                  <a:gd name="connsiteY12" fmla="*/ 271462 h 781050"/>
                  <a:gd name="connsiteX13" fmla="*/ 2805112 w 4924425"/>
                  <a:gd name="connsiteY13" fmla="*/ 209550 h 781050"/>
                  <a:gd name="connsiteX14" fmla="*/ 2900362 w 4924425"/>
                  <a:gd name="connsiteY14" fmla="*/ 233362 h 781050"/>
                  <a:gd name="connsiteX15" fmla="*/ 3033712 w 4924425"/>
                  <a:gd name="connsiteY15" fmla="*/ 304800 h 781050"/>
                  <a:gd name="connsiteX16" fmla="*/ 3024187 w 4924425"/>
                  <a:gd name="connsiteY16" fmla="*/ 461962 h 781050"/>
                  <a:gd name="connsiteX17" fmla="*/ 3071812 w 4924425"/>
                  <a:gd name="connsiteY17" fmla="*/ 528637 h 781050"/>
                  <a:gd name="connsiteX18" fmla="*/ 3205162 w 4924425"/>
                  <a:gd name="connsiteY18" fmla="*/ 609600 h 781050"/>
                  <a:gd name="connsiteX19" fmla="*/ 3405187 w 4924425"/>
                  <a:gd name="connsiteY19" fmla="*/ 523875 h 781050"/>
                  <a:gd name="connsiteX20" fmla="*/ 3576637 w 4924425"/>
                  <a:gd name="connsiteY20" fmla="*/ 457200 h 781050"/>
                  <a:gd name="connsiteX21" fmla="*/ 3805237 w 4924425"/>
                  <a:gd name="connsiteY21" fmla="*/ 461962 h 781050"/>
                  <a:gd name="connsiteX22" fmla="*/ 3995737 w 4924425"/>
                  <a:gd name="connsiteY22" fmla="*/ 500062 h 781050"/>
                  <a:gd name="connsiteX23" fmla="*/ 4071937 w 4924425"/>
                  <a:gd name="connsiteY23" fmla="*/ 361950 h 781050"/>
                  <a:gd name="connsiteX24" fmla="*/ 4252912 w 4924425"/>
                  <a:gd name="connsiteY24" fmla="*/ 300037 h 781050"/>
                  <a:gd name="connsiteX25" fmla="*/ 4200525 w 4924425"/>
                  <a:gd name="connsiteY25" fmla="*/ 781050 h 781050"/>
                  <a:gd name="connsiteX26" fmla="*/ 4429125 w 4924425"/>
                  <a:gd name="connsiteY26" fmla="*/ 747712 h 781050"/>
                  <a:gd name="connsiteX27" fmla="*/ 4538662 w 4924425"/>
                  <a:gd name="connsiteY27" fmla="*/ 642937 h 781050"/>
                  <a:gd name="connsiteX28" fmla="*/ 4586287 w 4924425"/>
                  <a:gd name="connsiteY28" fmla="*/ 442912 h 781050"/>
                  <a:gd name="connsiteX29" fmla="*/ 4624387 w 4924425"/>
                  <a:gd name="connsiteY29" fmla="*/ 342900 h 781050"/>
                  <a:gd name="connsiteX30" fmla="*/ 4700587 w 4924425"/>
                  <a:gd name="connsiteY30" fmla="*/ 190500 h 781050"/>
                  <a:gd name="connsiteX31" fmla="*/ 4795837 w 4924425"/>
                  <a:gd name="connsiteY31" fmla="*/ 47625 h 781050"/>
                  <a:gd name="connsiteX32" fmla="*/ 4924425 w 4924425"/>
                  <a:gd name="connsiteY32" fmla="*/ 0 h 781050"/>
                  <a:gd name="connsiteX0" fmla="*/ 0 w 4924425"/>
                  <a:gd name="connsiteY0" fmla="*/ 209550 h 781050"/>
                  <a:gd name="connsiteX1" fmla="*/ 428625 w 4924425"/>
                  <a:gd name="connsiteY1" fmla="*/ 138112 h 781050"/>
                  <a:gd name="connsiteX2" fmla="*/ 509587 w 4924425"/>
                  <a:gd name="connsiteY2" fmla="*/ 242887 h 781050"/>
                  <a:gd name="connsiteX3" fmla="*/ 723900 w 4924425"/>
                  <a:gd name="connsiteY3" fmla="*/ 223837 h 781050"/>
                  <a:gd name="connsiteX4" fmla="*/ 923925 w 4924425"/>
                  <a:gd name="connsiteY4" fmla="*/ 276225 h 781050"/>
                  <a:gd name="connsiteX5" fmla="*/ 1081087 w 4924425"/>
                  <a:gd name="connsiteY5" fmla="*/ 366712 h 781050"/>
                  <a:gd name="connsiteX6" fmla="*/ 1190625 w 4924425"/>
                  <a:gd name="connsiteY6" fmla="*/ 361950 h 781050"/>
                  <a:gd name="connsiteX7" fmla="*/ 1452562 w 4924425"/>
                  <a:gd name="connsiteY7" fmla="*/ 290512 h 781050"/>
                  <a:gd name="connsiteX8" fmla="*/ 1638300 w 4924425"/>
                  <a:gd name="connsiteY8" fmla="*/ 271462 h 781050"/>
                  <a:gd name="connsiteX9" fmla="*/ 1804987 w 4924425"/>
                  <a:gd name="connsiteY9" fmla="*/ 342900 h 781050"/>
                  <a:gd name="connsiteX10" fmla="*/ 2062162 w 4924425"/>
                  <a:gd name="connsiteY10" fmla="*/ 433387 h 781050"/>
                  <a:gd name="connsiteX11" fmla="*/ 2162175 w 4924425"/>
                  <a:gd name="connsiteY11" fmla="*/ 438150 h 781050"/>
                  <a:gd name="connsiteX12" fmla="*/ 2619375 w 4924425"/>
                  <a:gd name="connsiteY12" fmla="*/ 271462 h 781050"/>
                  <a:gd name="connsiteX13" fmla="*/ 2805112 w 4924425"/>
                  <a:gd name="connsiteY13" fmla="*/ 209550 h 781050"/>
                  <a:gd name="connsiteX14" fmla="*/ 2900362 w 4924425"/>
                  <a:gd name="connsiteY14" fmla="*/ 233362 h 781050"/>
                  <a:gd name="connsiteX15" fmla="*/ 3033712 w 4924425"/>
                  <a:gd name="connsiteY15" fmla="*/ 304800 h 781050"/>
                  <a:gd name="connsiteX16" fmla="*/ 3024187 w 4924425"/>
                  <a:gd name="connsiteY16" fmla="*/ 461962 h 781050"/>
                  <a:gd name="connsiteX17" fmla="*/ 3071812 w 4924425"/>
                  <a:gd name="connsiteY17" fmla="*/ 528637 h 781050"/>
                  <a:gd name="connsiteX18" fmla="*/ 3205162 w 4924425"/>
                  <a:gd name="connsiteY18" fmla="*/ 609600 h 781050"/>
                  <a:gd name="connsiteX19" fmla="*/ 3405187 w 4924425"/>
                  <a:gd name="connsiteY19" fmla="*/ 523875 h 781050"/>
                  <a:gd name="connsiteX20" fmla="*/ 3576637 w 4924425"/>
                  <a:gd name="connsiteY20" fmla="*/ 457200 h 781050"/>
                  <a:gd name="connsiteX21" fmla="*/ 3805237 w 4924425"/>
                  <a:gd name="connsiteY21" fmla="*/ 461962 h 781050"/>
                  <a:gd name="connsiteX22" fmla="*/ 3995737 w 4924425"/>
                  <a:gd name="connsiteY22" fmla="*/ 500062 h 781050"/>
                  <a:gd name="connsiteX23" fmla="*/ 4071937 w 4924425"/>
                  <a:gd name="connsiteY23" fmla="*/ 361950 h 781050"/>
                  <a:gd name="connsiteX24" fmla="*/ 4133850 w 4924425"/>
                  <a:gd name="connsiteY24" fmla="*/ 681037 h 781050"/>
                  <a:gd name="connsiteX25" fmla="*/ 4200525 w 4924425"/>
                  <a:gd name="connsiteY25" fmla="*/ 781050 h 781050"/>
                  <a:gd name="connsiteX26" fmla="*/ 4429125 w 4924425"/>
                  <a:gd name="connsiteY26" fmla="*/ 747712 h 781050"/>
                  <a:gd name="connsiteX27" fmla="*/ 4538662 w 4924425"/>
                  <a:gd name="connsiteY27" fmla="*/ 642937 h 781050"/>
                  <a:gd name="connsiteX28" fmla="*/ 4586287 w 4924425"/>
                  <a:gd name="connsiteY28" fmla="*/ 442912 h 781050"/>
                  <a:gd name="connsiteX29" fmla="*/ 4624387 w 4924425"/>
                  <a:gd name="connsiteY29" fmla="*/ 342900 h 781050"/>
                  <a:gd name="connsiteX30" fmla="*/ 4700587 w 4924425"/>
                  <a:gd name="connsiteY30" fmla="*/ 190500 h 781050"/>
                  <a:gd name="connsiteX31" fmla="*/ 4795837 w 4924425"/>
                  <a:gd name="connsiteY31" fmla="*/ 47625 h 781050"/>
                  <a:gd name="connsiteX32" fmla="*/ 4924425 w 4924425"/>
                  <a:gd name="connsiteY32" fmla="*/ 0 h 781050"/>
                  <a:gd name="connsiteX0" fmla="*/ 0 w 4924425"/>
                  <a:gd name="connsiteY0" fmla="*/ 209550 h 781050"/>
                  <a:gd name="connsiteX1" fmla="*/ 428625 w 4924425"/>
                  <a:gd name="connsiteY1" fmla="*/ 138112 h 781050"/>
                  <a:gd name="connsiteX2" fmla="*/ 509587 w 4924425"/>
                  <a:gd name="connsiteY2" fmla="*/ 242887 h 781050"/>
                  <a:gd name="connsiteX3" fmla="*/ 723900 w 4924425"/>
                  <a:gd name="connsiteY3" fmla="*/ 223837 h 781050"/>
                  <a:gd name="connsiteX4" fmla="*/ 923925 w 4924425"/>
                  <a:gd name="connsiteY4" fmla="*/ 276225 h 781050"/>
                  <a:gd name="connsiteX5" fmla="*/ 1081087 w 4924425"/>
                  <a:gd name="connsiteY5" fmla="*/ 366712 h 781050"/>
                  <a:gd name="connsiteX6" fmla="*/ 1190625 w 4924425"/>
                  <a:gd name="connsiteY6" fmla="*/ 361950 h 781050"/>
                  <a:gd name="connsiteX7" fmla="*/ 1452562 w 4924425"/>
                  <a:gd name="connsiteY7" fmla="*/ 290512 h 781050"/>
                  <a:gd name="connsiteX8" fmla="*/ 1638300 w 4924425"/>
                  <a:gd name="connsiteY8" fmla="*/ 271462 h 781050"/>
                  <a:gd name="connsiteX9" fmla="*/ 1804987 w 4924425"/>
                  <a:gd name="connsiteY9" fmla="*/ 342900 h 781050"/>
                  <a:gd name="connsiteX10" fmla="*/ 2062162 w 4924425"/>
                  <a:gd name="connsiteY10" fmla="*/ 433387 h 781050"/>
                  <a:gd name="connsiteX11" fmla="*/ 2162175 w 4924425"/>
                  <a:gd name="connsiteY11" fmla="*/ 438150 h 781050"/>
                  <a:gd name="connsiteX12" fmla="*/ 2619375 w 4924425"/>
                  <a:gd name="connsiteY12" fmla="*/ 271462 h 781050"/>
                  <a:gd name="connsiteX13" fmla="*/ 2805112 w 4924425"/>
                  <a:gd name="connsiteY13" fmla="*/ 209550 h 781050"/>
                  <a:gd name="connsiteX14" fmla="*/ 2900362 w 4924425"/>
                  <a:gd name="connsiteY14" fmla="*/ 233362 h 781050"/>
                  <a:gd name="connsiteX15" fmla="*/ 3033712 w 4924425"/>
                  <a:gd name="connsiteY15" fmla="*/ 304800 h 781050"/>
                  <a:gd name="connsiteX16" fmla="*/ 3024187 w 4924425"/>
                  <a:gd name="connsiteY16" fmla="*/ 461962 h 781050"/>
                  <a:gd name="connsiteX17" fmla="*/ 3071812 w 4924425"/>
                  <a:gd name="connsiteY17" fmla="*/ 528637 h 781050"/>
                  <a:gd name="connsiteX18" fmla="*/ 3205162 w 4924425"/>
                  <a:gd name="connsiteY18" fmla="*/ 609600 h 781050"/>
                  <a:gd name="connsiteX19" fmla="*/ 3405187 w 4924425"/>
                  <a:gd name="connsiteY19" fmla="*/ 523875 h 781050"/>
                  <a:gd name="connsiteX20" fmla="*/ 3576637 w 4924425"/>
                  <a:gd name="connsiteY20" fmla="*/ 457200 h 781050"/>
                  <a:gd name="connsiteX21" fmla="*/ 3805237 w 4924425"/>
                  <a:gd name="connsiteY21" fmla="*/ 461962 h 781050"/>
                  <a:gd name="connsiteX22" fmla="*/ 3995737 w 4924425"/>
                  <a:gd name="connsiteY22" fmla="*/ 500062 h 781050"/>
                  <a:gd name="connsiteX23" fmla="*/ 4071937 w 4924425"/>
                  <a:gd name="connsiteY23" fmla="*/ 576263 h 781050"/>
                  <a:gd name="connsiteX24" fmla="*/ 4133850 w 4924425"/>
                  <a:gd name="connsiteY24" fmla="*/ 681037 h 781050"/>
                  <a:gd name="connsiteX25" fmla="*/ 4200525 w 4924425"/>
                  <a:gd name="connsiteY25" fmla="*/ 781050 h 781050"/>
                  <a:gd name="connsiteX26" fmla="*/ 4429125 w 4924425"/>
                  <a:gd name="connsiteY26" fmla="*/ 747712 h 781050"/>
                  <a:gd name="connsiteX27" fmla="*/ 4538662 w 4924425"/>
                  <a:gd name="connsiteY27" fmla="*/ 642937 h 781050"/>
                  <a:gd name="connsiteX28" fmla="*/ 4586287 w 4924425"/>
                  <a:gd name="connsiteY28" fmla="*/ 442912 h 781050"/>
                  <a:gd name="connsiteX29" fmla="*/ 4624387 w 4924425"/>
                  <a:gd name="connsiteY29" fmla="*/ 342900 h 781050"/>
                  <a:gd name="connsiteX30" fmla="*/ 4700587 w 4924425"/>
                  <a:gd name="connsiteY30" fmla="*/ 190500 h 781050"/>
                  <a:gd name="connsiteX31" fmla="*/ 4795837 w 4924425"/>
                  <a:gd name="connsiteY31" fmla="*/ 47625 h 781050"/>
                  <a:gd name="connsiteX32" fmla="*/ 4924425 w 4924425"/>
                  <a:gd name="connsiteY32" fmla="*/ 0 h 781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4924425" h="781050">
                    <a:moveTo>
                      <a:pt x="0" y="209550"/>
                    </a:moveTo>
                    <a:lnTo>
                      <a:pt x="428625" y="138112"/>
                    </a:lnTo>
                    <a:lnTo>
                      <a:pt x="509587" y="242887"/>
                    </a:lnTo>
                    <a:lnTo>
                      <a:pt x="723900" y="223837"/>
                    </a:lnTo>
                    <a:lnTo>
                      <a:pt x="923925" y="276225"/>
                    </a:lnTo>
                    <a:lnTo>
                      <a:pt x="1081087" y="366712"/>
                    </a:lnTo>
                    <a:lnTo>
                      <a:pt x="1190625" y="361950"/>
                    </a:lnTo>
                    <a:lnTo>
                      <a:pt x="1452562" y="290512"/>
                    </a:lnTo>
                    <a:lnTo>
                      <a:pt x="1638300" y="271462"/>
                    </a:lnTo>
                    <a:lnTo>
                      <a:pt x="1804987" y="342900"/>
                    </a:lnTo>
                    <a:lnTo>
                      <a:pt x="2062162" y="433387"/>
                    </a:lnTo>
                    <a:lnTo>
                      <a:pt x="2162175" y="438150"/>
                    </a:lnTo>
                    <a:lnTo>
                      <a:pt x="2619375" y="271462"/>
                    </a:lnTo>
                    <a:lnTo>
                      <a:pt x="2805112" y="209550"/>
                    </a:lnTo>
                    <a:lnTo>
                      <a:pt x="2900362" y="233362"/>
                    </a:lnTo>
                    <a:lnTo>
                      <a:pt x="3033712" y="304800"/>
                    </a:lnTo>
                    <a:lnTo>
                      <a:pt x="3024187" y="461962"/>
                    </a:lnTo>
                    <a:lnTo>
                      <a:pt x="3071812" y="528637"/>
                    </a:lnTo>
                    <a:lnTo>
                      <a:pt x="3205162" y="609600"/>
                    </a:lnTo>
                    <a:lnTo>
                      <a:pt x="3405187" y="523875"/>
                    </a:lnTo>
                    <a:lnTo>
                      <a:pt x="3576637" y="457200"/>
                    </a:lnTo>
                    <a:lnTo>
                      <a:pt x="3805237" y="461962"/>
                    </a:lnTo>
                    <a:lnTo>
                      <a:pt x="3995737" y="500062"/>
                    </a:lnTo>
                    <a:lnTo>
                      <a:pt x="4071937" y="576263"/>
                    </a:lnTo>
                    <a:lnTo>
                      <a:pt x="4133850" y="681037"/>
                    </a:lnTo>
                    <a:lnTo>
                      <a:pt x="4200525" y="781050"/>
                    </a:lnTo>
                    <a:lnTo>
                      <a:pt x="4429125" y="747712"/>
                    </a:lnTo>
                    <a:lnTo>
                      <a:pt x="4538662" y="642937"/>
                    </a:lnTo>
                    <a:lnTo>
                      <a:pt x="4586287" y="442912"/>
                    </a:lnTo>
                    <a:lnTo>
                      <a:pt x="4624387" y="342900"/>
                    </a:lnTo>
                    <a:lnTo>
                      <a:pt x="4700587" y="190500"/>
                    </a:lnTo>
                    <a:lnTo>
                      <a:pt x="4795837" y="47625"/>
                    </a:lnTo>
                    <a:lnTo>
                      <a:pt x="4924425" y="0"/>
                    </a:lnTo>
                  </a:path>
                </a:pathLst>
              </a:custGeom>
              <a:no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4" name="TextBox 13">
                <a:extLst>
                  <a:ext uri="{FF2B5EF4-FFF2-40B4-BE49-F238E27FC236}">
                    <a16:creationId xmlns:a16="http://schemas.microsoft.com/office/drawing/2014/main" id="{D2FD6D83-05DA-F669-B4F3-663E0F0CCCA6}"/>
                  </a:ext>
                </a:extLst>
              </p:cNvPr>
              <p:cNvSpPr txBox="1"/>
              <p:nvPr/>
            </p:nvSpPr>
            <p:spPr>
              <a:xfrm>
                <a:off x="3767579" y="2267148"/>
                <a:ext cx="2036135" cy="307777"/>
              </a:xfrm>
              <a:prstGeom prst="rect">
                <a:avLst/>
              </a:prstGeom>
              <a:solidFill>
                <a:srgbClr val="5C4A3C">
                  <a:alpha val="38824"/>
                </a:srgbClr>
              </a:solidFill>
            </p:spPr>
            <p:txBody>
              <a:bodyPr wrap="none" rtlCol="0">
                <a:spAutoFit/>
              </a:bodyPr>
              <a:lstStyle/>
              <a:p>
                <a:r>
                  <a:rPr lang="es-CO" sz="1400" dirty="0">
                    <a:solidFill>
                      <a:schemeClr val="bg1"/>
                    </a:solidFill>
                  </a:rPr>
                  <a:t>Jardín Botánico de Cali</a:t>
                </a:r>
              </a:p>
            </p:txBody>
          </p:sp>
          <p:sp>
            <p:nvSpPr>
              <p:cNvPr id="15" name="TextBox 14">
                <a:extLst>
                  <a:ext uri="{FF2B5EF4-FFF2-40B4-BE49-F238E27FC236}">
                    <a16:creationId xmlns:a16="http://schemas.microsoft.com/office/drawing/2014/main" id="{9EC603F7-D190-1511-48BE-DC279E0007A2}"/>
                  </a:ext>
                </a:extLst>
              </p:cNvPr>
              <p:cNvSpPr txBox="1"/>
              <p:nvPr/>
            </p:nvSpPr>
            <p:spPr>
              <a:xfrm>
                <a:off x="6881942" y="2620108"/>
                <a:ext cx="1568058" cy="307777"/>
              </a:xfrm>
              <a:prstGeom prst="rect">
                <a:avLst/>
              </a:prstGeom>
              <a:solidFill>
                <a:srgbClr val="5C4A3C">
                  <a:alpha val="38824"/>
                </a:srgbClr>
              </a:solidFill>
            </p:spPr>
            <p:txBody>
              <a:bodyPr wrap="none" rtlCol="0">
                <a:spAutoFit/>
              </a:bodyPr>
              <a:lstStyle>
                <a:defPPr>
                  <a:defRPr kern="0"/>
                </a:defPPr>
                <a:lvl1pPr>
                  <a:defRPr sz="1400">
                    <a:solidFill>
                      <a:schemeClr val="bg1"/>
                    </a:solidFill>
                  </a:defRPr>
                </a:lvl1pPr>
              </a:lstStyle>
              <a:p>
                <a:r>
                  <a:rPr lang="es-CO" dirty="0"/>
                  <a:t>Zoológico de Cali</a:t>
                </a:r>
              </a:p>
            </p:txBody>
          </p:sp>
          <p:sp>
            <p:nvSpPr>
              <p:cNvPr id="16" name="TextBox 15">
                <a:extLst>
                  <a:ext uri="{FF2B5EF4-FFF2-40B4-BE49-F238E27FC236}">
                    <a16:creationId xmlns:a16="http://schemas.microsoft.com/office/drawing/2014/main" id="{2F36745C-5FAA-5FC6-6E3B-2D1AAA5ED097}"/>
                  </a:ext>
                </a:extLst>
              </p:cNvPr>
              <p:cNvSpPr txBox="1"/>
              <p:nvPr/>
            </p:nvSpPr>
            <p:spPr>
              <a:xfrm>
                <a:off x="3815433" y="2987973"/>
                <a:ext cx="813043" cy="307777"/>
              </a:xfrm>
              <a:prstGeom prst="rect">
                <a:avLst/>
              </a:prstGeom>
              <a:solidFill>
                <a:srgbClr val="5C4A3C">
                  <a:alpha val="38824"/>
                </a:srgbClr>
              </a:solidFill>
            </p:spPr>
            <p:txBody>
              <a:bodyPr wrap="none" rtlCol="0">
                <a:spAutoFit/>
              </a:bodyPr>
              <a:lstStyle>
                <a:defPPr>
                  <a:defRPr kern="0"/>
                </a:defPPr>
                <a:lvl1pPr>
                  <a:defRPr sz="1400">
                    <a:solidFill>
                      <a:schemeClr val="bg1"/>
                    </a:solidFill>
                  </a:defRPr>
                </a:lvl1pPr>
              </a:lstStyle>
              <a:p>
                <a:r>
                  <a:rPr lang="es-CO" dirty="0"/>
                  <a:t>Rio Cali</a:t>
                </a:r>
              </a:p>
            </p:txBody>
          </p:sp>
        </p:grpSp>
        <p:sp>
          <p:nvSpPr>
            <p:cNvPr id="2" name="Freeform: Shape 1">
              <a:extLst>
                <a:ext uri="{FF2B5EF4-FFF2-40B4-BE49-F238E27FC236}">
                  <a16:creationId xmlns:a16="http://schemas.microsoft.com/office/drawing/2014/main" id="{778D9A31-C2B0-CAFA-07B9-00F2FB2B03E5}"/>
                </a:ext>
              </a:extLst>
            </p:cNvPr>
            <p:cNvSpPr/>
            <p:nvPr/>
          </p:nvSpPr>
          <p:spPr>
            <a:xfrm>
              <a:off x="9813130" y="3586162"/>
              <a:ext cx="419100" cy="209550"/>
            </a:xfrm>
            <a:custGeom>
              <a:avLst/>
              <a:gdLst>
                <a:gd name="connsiteX0" fmla="*/ 0 w 438150"/>
                <a:gd name="connsiteY0" fmla="*/ 126206 h 209550"/>
                <a:gd name="connsiteX1" fmla="*/ 47625 w 438150"/>
                <a:gd name="connsiteY1" fmla="*/ 0 h 209550"/>
                <a:gd name="connsiteX2" fmla="*/ 330994 w 438150"/>
                <a:gd name="connsiteY2" fmla="*/ 19050 h 209550"/>
                <a:gd name="connsiteX3" fmla="*/ 438150 w 438150"/>
                <a:gd name="connsiteY3" fmla="*/ 209550 h 209550"/>
                <a:gd name="connsiteX4" fmla="*/ 335757 w 438150"/>
                <a:gd name="connsiteY4" fmla="*/ 204787 h 209550"/>
                <a:gd name="connsiteX5" fmla="*/ 245269 w 438150"/>
                <a:gd name="connsiteY5" fmla="*/ 202406 h 209550"/>
                <a:gd name="connsiteX6" fmla="*/ 109538 w 438150"/>
                <a:gd name="connsiteY6" fmla="*/ 178594 h 209550"/>
                <a:gd name="connsiteX7" fmla="*/ 0 w 438150"/>
                <a:gd name="connsiteY7" fmla="*/ 126206 h 209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8150" h="209550">
                  <a:moveTo>
                    <a:pt x="0" y="126206"/>
                  </a:moveTo>
                  <a:lnTo>
                    <a:pt x="47625" y="0"/>
                  </a:lnTo>
                  <a:lnTo>
                    <a:pt x="330994" y="19050"/>
                  </a:lnTo>
                  <a:lnTo>
                    <a:pt x="438150" y="209550"/>
                  </a:lnTo>
                  <a:lnTo>
                    <a:pt x="335757" y="204787"/>
                  </a:lnTo>
                  <a:lnTo>
                    <a:pt x="245269" y="202406"/>
                  </a:lnTo>
                  <a:lnTo>
                    <a:pt x="109538" y="178594"/>
                  </a:lnTo>
                  <a:lnTo>
                    <a:pt x="0" y="126206"/>
                  </a:lnTo>
                  <a:close/>
                </a:path>
              </a:pathLst>
            </a:custGeom>
            <a:solidFill>
              <a:schemeClr val="accent5">
                <a:alpha val="40000"/>
              </a:schemeClr>
            </a:solidFill>
            <a:ln w="12700">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3" name="TextBox 2">
              <a:extLst>
                <a:ext uri="{FF2B5EF4-FFF2-40B4-BE49-F238E27FC236}">
                  <a16:creationId xmlns:a16="http://schemas.microsoft.com/office/drawing/2014/main" id="{277BFCD1-D450-91AE-2D60-500CBD6D8021}"/>
                </a:ext>
              </a:extLst>
            </p:cNvPr>
            <p:cNvSpPr txBox="1"/>
            <p:nvPr/>
          </p:nvSpPr>
          <p:spPr>
            <a:xfrm>
              <a:off x="9029101" y="3877964"/>
              <a:ext cx="1843774" cy="307777"/>
            </a:xfrm>
            <a:prstGeom prst="rect">
              <a:avLst/>
            </a:prstGeom>
            <a:solidFill>
              <a:schemeClr val="accent5">
                <a:alpha val="38824"/>
              </a:schemeClr>
            </a:solidFill>
          </p:spPr>
          <p:txBody>
            <a:bodyPr wrap="none" rtlCol="0">
              <a:spAutoFit/>
            </a:bodyPr>
            <a:lstStyle>
              <a:defPPr>
                <a:defRPr kern="0"/>
              </a:defPPr>
              <a:lvl1pPr>
                <a:defRPr sz="1400">
                  <a:solidFill>
                    <a:schemeClr val="bg1"/>
                  </a:solidFill>
                </a:defRPr>
              </a:lvl1pPr>
            </a:lstStyle>
            <a:p>
              <a:r>
                <a:rPr lang="es-CO" dirty="0"/>
                <a:t>Hacienda del Bosque</a:t>
              </a:r>
            </a:p>
          </p:txBody>
        </p:sp>
      </p:grpSp>
    </p:spTree>
    <p:extLst>
      <p:ext uri="{BB962C8B-B14F-4D97-AF65-F5344CB8AC3E}">
        <p14:creationId xmlns:p14="http://schemas.microsoft.com/office/powerpoint/2010/main" val="16370812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34BF8E-A9D4-4DB2-4BED-1B0281799EE6}"/>
            </a:ext>
          </a:extLst>
        </p:cNvPr>
        <p:cNvGrpSpPr/>
        <p:nvPr/>
      </p:nvGrpSpPr>
      <p:grpSpPr>
        <a:xfrm>
          <a:off x="0" y="0"/>
          <a:ext cx="0" cy="0"/>
          <a:chOff x="0" y="0"/>
          <a:chExt cx="0" cy="0"/>
        </a:xfrm>
      </p:grpSpPr>
      <p:pic>
        <p:nvPicPr>
          <p:cNvPr id="13" name="Imagen 12">
            <a:extLst>
              <a:ext uri="{FF2B5EF4-FFF2-40B4-BE49-F238E27FC236}">
                <a16:creationId xmlns:a16="http://schemas.microsoft.com/office/drawing/2014/main" id="{819240AA-456C-263D-8606-EAF151CCD200}"/>
              </a:ext>
            </a:extLst>
          </p:cNvPr>
          <p:cNvPicPr>
            <a:picLocks noGrp="1" noRot="1" noChangeAspect="1" noMove="1" noResize="1" noEditPoints="1" noAdjustHandles="1" noChangeArrowheads="1" noChangeShapeType="1" noCrop="1"/>
          </p:cNvPicPr>
          <p:nvPr/>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6" name="CuadroTexto 5">
            <a:extLst>
              <a:ext uri="{FF2B5EF4-FFF2-40B4-BE49-F238E27FC236}">
                <a16:creationId xmlns:a16="http://schemas.microsoft.com/office/drawing/2014/main" id="{DD2E8593-62A7-59A8-F205-BEEBA65D5DFD}"/>
              </a:ext>
            </a:extLst>
          </p:cNvPr>
          <p:cNvSpPr txBox="1"/>
          <p:nvPr/>
        </p:nvSpPr>
        <p:spPr>
          <a:xfrm>
            <a:off x="695325" y="344766"/>
            <a:ext cx="5193223" cy="1200329"/>
          </a:xfrm>
          <a:prstGeom prst="rect">
            <a:avLst/>
          </a:prstGeom>
          <a:noFill/>
        </p:spPr>
        <p:txBody>
          <a:bodyPr wrap="square" rtlCol="0">
            <a:spAutoFit/>
          </a:bodyPr>
          <a:lstStyle/>
          <a:p>
            <a:r>
              <a:rPr lang="es-CO" sz="3600" b="1" dirty="0">
                <a:solidFill>
                  <a:srgbClr val="FFCB00"/>
                </a:solidFill>
                <a:latin typeface="Arial Black" panose="020B0604020202020204" pitchFamily="34" charset="0"/>
                <a:cs typeface="Arial Black" panose="020B0604020202020204" pitchFamily="34" charset="0"/>
              </a:rPr>
              <a:t>Reconocimos nuestra identidad…</a:t>
            </a:r>
          </a:p>
        </p:txBody>
      </p:sp>
      <p:sp>
        <p:nvSpPr>
          <p:cNvPr id="20" name="Cloud 19">
            <a:extLst>
              <a:ext uri="{FF2B5EF4-FFF2-40B4-BE49-F238E27FC236}">
                <a16:creationId xmlns:a16="http://schemas.microsoft.com/office/drawing/2014/main" id="{F3562165-C72B-8FE0-536E-4E306782DD4C}"/>
              </a:ext>
            </a:extLst>
          </p:cNvPr>
          <p:cNvSpPr/>
          <p:nvPr/>
        </p:nvSpPr>
        <p:spPr>
          <a:xfrm>
            <a:off x="1816468" y="1889861"/>
            <a:ext cx="653313" cy="653313"/>
          </a:xfrm>
          <a:prstGeom prst="cloud">
            <a:avLst/>
          </a:prstGeom>
          <a:solidFill>
            <a:srgbClr val="00B16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23" name="Rectangle: Rounded Corners 22">
            <a:extLst>
              <a:ext uri="{FF2B5EF4-FFF2-40B4-BE49-F238E27FC236}">
                <a16:creationId xmlns:a16="http://schemas.microsoft.com/office/drawing/2014/main" id="{36B15A1E-46D6-0397-FE71-4E19949256A4}"/>
              </a:ext>
            </a:extLst>
          </p:cNvPr>
          <p:cNvSpPr/>
          <p:nvPr/>
        </p:nvSpPr>
        <p:spPr>
          <a:xfrm>
            <a:off x="695325" y="2667001"/>
            <a:ext cx="2895600" cy="653313"/>
          </a:xfrm>
          <a:prstGeom prst="roundRect">
            <a:avLst/>
          </a:prstGeom>
          <a:noFill/>
          <a:ln>
            <a:noFill/>
          </a:ln>
        </p:spPr>
        <p:style>
          <a:lnRef idx="0">
            <a:scrgbClr r="0" g="0" b="0"/>
          </a:lnRef>
          <a:fillRef idx="0">
            <a:scrgbClr r="0" g="0" b="0"/>
          </a:fillRef>
          <a:effectRef idx="0">
            <a:scrgbClr r="0" g="0" b="0"/>
          </a:effectRef>
          <a:fontRef idx="minor">
            <a:schemeClr val="accent1"/>
          </a:fontRef>
        </p:style>
        <p:txBody>
          <a:bodyPr rtlCol="0" anchor="ctr"/>
          <a:lstStyle/>
          <a:p>
            <a:pPr algn="ctr"/>
            <a:r>
              <a:rPr lang="es-CO" b="1" dirty="0">
                <a:solidFill>
                  <a:srgbClr val="00B167"/>
                </a:solidFill>
              </a:rPr>
              <a:t>Somos una institución cultural…</a:t>
            </a:r>
          </a:p>
        </p:txBody>
      </p:sp>
      <p:sp>
        <p:nvSpPr>
          <p:cNvPr id="26" name="Rectangle: Rounded Corners 25">
            <a:extLst>
              <a:ext uri="{FF2B5EF4-FFF2-40B4-BE49-F238E27FC236}">
                <a16:creationId xmlns:a16="http://schemas.microsoft.com/office/drawing/2014/main" id="{A83F1377-F388-72D1-2E3F-768A49AE14FF}"/>
              </a:ext>
            </a:extLst>
          </p:cNvPr>
          <p:cNvSpPr/>
          <p:nvPr/>
        </p:nvSpPr>
        <p:spPr>
          <a:xfrm>
            <a:off x="695325" y="3415819"/>
            <a:ext cx="2895600" cy="1369646"/>
          </a:xfrm>
          <a:prstGeom prst="roundRect">
            <a:avLst/>
          </a:prstGeom>
          <a:solidFill>
            <a:srgbClr val="00B167">
              <a:alpha val="50000"/>
            </a:srgb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s-CO" sz="1600" i="1" dirty="0">
                <a:solidFill>
                  <a:schemeClr val="tx1"/>
                </a:solidFill>
              </a:rPr>
              <a:t>Custodiamos, representamos y participamos de un saber disciplinar y un patrimonio biocultural.</a:t>
            </a:r>
          </a:p>
        </p:txBody>
      </p:sp>
      <p:sp>
        <p:nvSpPr>
          <p:cNvPr id="21" name="Circle: Hollow 20">
            <a:extLst>
              <a:ext uri="{FF2B5EF4-FFF2-40B4-BE49-F238E27FC236}">
                <a16:creationId xmlns:a16="http://schemas.microsoft.com/office/drawing/2014/main" id="{DC4C39F8-C840-9203-D206-4CDD4A03275A}"/>
              </a:ext>
            </a:extLst>
          </p:cNvPr>
          <p:cNvSpPr/>
          <p:nvPr/>
        </p:nvSpPr>
        <p:spPr>
          <a:xfrm>
            <a:off x="5769343" y="1889861"/>
            <a:ext cx="653313" cy="653313"/>
          </a:xfrm>
          <a:prstGeom prst="donut">
            <a:avLst/>
          </a:prstGeom>
          <a:solidFill>
            <a:srgbClr val="2532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24" name="Rectangle: Rounded Corners 23">
            <a:extLst>
              <a:ext uri="{FF2B5EF4-FFF2-40B4-BE49-F238E27FC236}">
                <a16:creationId xmlns:a16="http://schemas.microsoft.com/office/drawing/2014/main" id="{A1850AF3-7B25-F03A-A3FE-FD8F359B6201}"/>
              </a:ext>
            </a:extLst>
          </p:cNvPr>
          <p:cNvSpPr/>
          <p:nvPr/>
        </p:nvSpPr>
        <p:spPr>
          <a:xfrm>
            <a:off x="4648200" y="2667000"/>
            <a:ext cx="2895600" cy="653313"/>
          </a:xfrm>
          <a:prstGeom prst="roundRect">
            <a:avLst/>
          </a:prstGeom>
          <a:noFill/>
          <a:ln>
            <a:noFill/>
          </a:ln>
        </p:spPr>
        <p:style>
          <a:lnRef idx="0">
            <a:scrgbClr r="0" g="0" b="0"/>
          </a:lnRef>
          <a:fillRef idx="0">
            <a:scrgbClr r="0" g="0" b="0"/>
          </a:fillRef>
          <a:effectRef idx="0">
            <a:scrgbClr r="0" g="0" b="0"/>
          </a:effectRef>
          <a:fontRef idx="minor">
            <a:schemeClr val="accent1"/>
          </a:fontRef>
        </p:style>
        <p:txBody>
          <a:bodyPr rtlCol="0" anchor="ctr"/>
          <a:lstStyle/>
          <a:p>
            <a:pPr algn="ctr"/>
            <a:r>
              <a:rPr lang="es-CO" b="1" dirty="0">
                <a:solidFill>
                  <a:srgbClr val="253276"/>
                </a:solidFill>
              </a:rPr>
              <a:t>Somos un actor social del territorio…</a:t>
            </a:r>
          </a:p>
        </p:txBody>
      </p:sp>
      <p:sp>
        <p:nvSpPr>
          <p:cNvPr id="27" name="Rectangle: Rounded Corners 26">
            <a:extLst>
              <a:ext uri="{FF2B5EF4-FFF2-40B4-BE49-F238E27FC236}">
                <a16:creationId xmlns:a16="http://schemas.microsoft.com/office/drawing/2014/main" id="{5431243C-E64B-9B48-1099-54AB3D9308CC}"/>
              </a:ext>
            </a:extLst>
          </p:cNvPr>
          <p:cNvSpPr/>
          <p:nvPr/>
        </p:nvSpPr>
        <p:spPr>
          <a:xfrm>
            <a:off x="4648200" y="3415819"/>
            <a:ext cx="2895600" cy="1369646"/>
          </a:xfrm>
          <a:prstGeom prst="roundRect">
            <a:avLst/>
          </a:prstGeom>
          <a:solidFill>
            <a:srgbClr val="253276">
              <a:alpha val="50000"/>
            </a:srgb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s-CO" sz="1600" i="1" dirty="0">
                <a:solidFill>
                  <a:schemeClr val="tx1"/>
                </a:solidFill>
              </a:rPr>
              <a:t>Actuamos, nos involucramos e intervenimos en un entramado de relaciones y asuntos socioambientales.</a:t>
            </a:r>
          </a:p>
        </p:txBody>
      </p:sp>
      <p:sp>
        <p:nvSpPr>
          <p:cNvPr id="22" name="Octagon 21">
            <a:extLst>
              <a:ext uri="{FF2B5EF4-FFF2-40B4-BE49-F238E27FC236}">
                <a16:creationId xmlns:a16="http://schemas.microsoft.com/office/drawing/2014/main" id="{456DFFDC-3646-E1D4-863B-BFC3C72DF0BB}"/>
              </a:ext>
            </a:extLst>
          </p:cNvPr>
          <p:cNvSpPr/>
          <p:nvPr/>
        </p:nvSpPr>
        <p:spPr>
          <a:xfrm>
            <a:off x="9722218" y="1889861"/>
            <a:ext cx="653313" cy="653313"/>
          </a:xfrm>
          <a:prstGeom prst="octagon">
            <a:avLst/>
          </a:prstGeom>
          <a:solidFill>
            <a:srgbClr val="FFCB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25" name="Rectangle: Rounded Corners 24">
            <a:extLst>
              <a:ext uri="{FF2B5EF4-FFF2-40B4-BE49-F238E27FC236}">
                <a16:creationId xmlns:a16="http://schemas.microsoft.com/office/drawing/2014/main" id="{BB541A5C-C7BB-4A23-F6D1-DCDC632D1017}"/>
              </a:ext>
            </a:extLst>
          </p:cNvPr>
          <p:cNvSpPr/>
          <p:nvPr/>
        </p:nvSpPr>
        <p:spPr>
          <a:xfrm>
            <a:off x="8601075" y="2667000"/>
            <a:ext cx="2895600" cy="653313"/>
          </a:xfrm>
          <a:prstGeom prst="roundRect">
            <a:avLst/>
          </a:prstGeom>
          <a:noFill/>
          <a:ln>
            <a:noFill/>
          </a:ln>
        </p:spPr>
        <p:style>
          <a:lnRef idx="0">
            <a:scrgbClr r="0" g="0" b="0"/>
          </a:lnRef>
          <a:fillRef idx="0">
            <a:scrgbClr r="0" g="0" b="0"/>
          </a:fillRef>
          <a:effectRef idx="0">
            <a:scrgbClr r="0" g="0" b="0"/>
          </a:effectRef>
          <a:fontRef idx="minor">
            <a:schemeClr val="accent1"/>
          </a:fontRef>
        </p:style>
        <p:txBody>
          <a:bodyPr rtlCol="0" anchor="ctr"/>
          <a:lstStyle/>
          <a:p>
            <a:pPr algn="ctr"/>
            <a:r>
              <a:rPr lang="es-CO" b="1" dirty="0">
                <a:solidFill>
                  <a:srgbClr val="FFCB00"/>
                </a:solidFill>
              </a:rPr>
              <a:t>Somos una organización constituida…</a:t>
            </a:r>
          </a:p>
        </p:txBody>
      </p:sp>
      <p:sp>
        <p:nvSpPr>
          <p:cNvPr id="28" name="Rectangle: Rounded Corners 27">
            <a:extLst>
              <a:ext uri="{FF2B5EF4-FFF2-40B4-BE49-F238E27FC236}">
                <a16:creationId xmlns:a16="http://schemas.microsoft.com/office/drawing/2014/main" id="{8D8089BE-1147-BDF3-AEBE-9F05B6DB923F}"/>
              </a:ext>
            </a:extLst>
          </p:cNvPr>
          <p:cNvSpPr/>
          <p:nvPr/>
        </p:nvSpPr>
        <p:spPr>
          <a:xfrm>
            <a:off x="8601075" y="3415819"/>
            <a:ext cx="2895600" cy="1369646"/>
          </a:xfrm>
          <a:prstGeom prst="roundRect">
            <a:avLst/>
          </a:prstGeom>
          <a:solidFill>
            <a:srgbClr val="FFCB00">
              <a:alpha val="50000"/>
            </a:srgb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s-CO" sz="1600" i="1" dirty="0">
                <a:solidFill>
                  <a:schemeClr val="tx1"/>
                </a:solidFill>
              </a:rPr>
              <a:t>Administramos, operamos y agregamos valor a través de talentos, procesos y escenarios de acción</a:t>
            </a:r>
          </a:p>
        </p:txBody>
      </p:sp>
      <p:sp>
        <p:nvSpPr>
          <p:cNvPr id="34" name="Rectangle: Rounded Corners 33">
            <a:extLst>
              <a:ext uri="{FF2B5EF4-FFF2-40B4-BE49-F238E27FC236}">
                <a16:creationId xmlns:a16="http://schemas.microsoft.com/office/drawing/2014/main" id="{6F8E07B9-DD85-F87A-AEF8-D420160FB32E}"/>
              </a:ext>
            </a:extLst>
          </p:cNvPr>
          <p:cNvSpPr/>
          <p:nvPr/>
        </p:nvSpPr>
        <p:spPr>
          <a:xfrm>
            <a:off x="695325" y="5051310"/>
            <a:ext cx="2895600" cy="425566"/>
          </a:xfrm>
          <a:prstGeom prst="roundRect">
            <a:avLst>
              <a:gd name="adj" fmla="val 50000"/>
            </a:avLst>
          </a:prstGeom>
          <a:solidFill>
            <a:srgbClr val="00B167">
              <a:alpha val="50000"/>
            </a:srgb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s-CO" sz="1600" b="1" i="1" dirty="0">
                <a:solidFill>
                  <a:schemeClr val="tx1"/>
                </a:solidFill>
              </a:rPr>
              <a:t>Sostenibilidad cultural</a:t>
            </a:r>
          </a:p>
        </p:txBody>
      </p:sp>
      <p:sp>
        <p:nvSpPr>
          <p:cNvPr id="35" name="Rectangle: Rounded Corners 34">
            <a:extLst>
              <a:ext uri="{FF2B5EF4-FFF2-40B4-BE49-F238E27FC236}">
                <a16:creationId xmlns:a16="http://schemas.microsoft.com/office/drawing/2014/main" id="{865C2475-4266-45AE-BA34-35C3B4CCC39A}"/>
              </a:ext>
            </a:extLst>
          </p:cNvPr>
          <p:cNvSpPr/>
          <p:nvPr/>
        </p:nvSpPr>
        <p:spPr>
          <a:xfrm>
            <a:off x="4648200" y="5051310"/>
            <a:ext cx="2895600" cy="425566"/>
          </a:xfrm>
          <a:prstGeom prst="roundRect">
            <a:avLst>
              <a:gd name="adj" fmla="val 50000"/>
            </a:avLst>
          </a:prstGeom>
          <a:solidFill>
            <a:srgbClr val="253276">
              <a:alpha val="50000"/>
            </a:srgb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s-CO" sz="1600" b="1" i="1" dirty="0">
                <a:solidFill>
                  <a:schemeClr val="tx1"/>
                </a:solidFill>
              </a:rPr>
              <a:t>Sostenibilidad social</a:t>
            </a:r>
          </a:p>
        </p:txBody>
      </p:sp>
      <p:sp>
        <p:nvSpPr>
          <p:cNvPr id="36" name="Rectangle: Rounded Corners 35">
            <a:extLst>
              <a:ext uri="{FF2B5EF4-FFF2-40B4-BE49-F238E27FC236}">
                <a16:creationId xmlns:a16="http://schemas.microsoft.com/office/drawing/2014/main" id="{83F215DC-C82E-2D7F-F214-4DBCF1E63038}"/>
              </a:ext>
            </a:extLst>
          </p:cNvPr>
          <p:cNvSpPr/>
          <p:nvPr/>
        </p:nvSpPr>
        <p:spPr>
          <a:xfrm>
            <a:off x="8601075" y="5051310"/>
            <a:ext cx="2895600" cy="425566"/>
          </a:xfrm>
          <a:prstGeom prst="roundRect">
            <a:avLst>
              <a:gd name="adj" fmla="val 50000"/>
            </a:avLst>
          </a:prstGeom>
          <a:solidFill>
            <a:srgbClr val="FFCB00">
              <a:alpha val="50000"/>
            </a:srgb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s-CO" sz="1600" b="1" i="1" dirty="0">
                <a:solidFill>
                  <a:schemeClr val="tx1"/>
                </a:solidFill>
              </a:rPr>
              <a:t>Sostenibilidad económica</a:t>
            </a:r>
          </a:p>
        </p:txBody>
      </p:sp>
      <p:cxnSp>
        <p:nvCxnSpPr>
          <p:cNvPr id="38" name="Straight Arrow Connector 37">
            <a:extLst>
              <a:ext uri="{FF2B5EF4-FFF2-40B4-BE49-F238E27FC236}">
                <a16:creationId xmlns:a16="http://schemas.microsoft.com/office/drawing/2014/main" id="{2466C467-5964-01B2-6AD3-915C5F4BE15B}"/>
              </a:ext>
            </a:extLst>
          </p:cNvPr>
          <p:cNvCxnSpPr>
            <a:stCxn id="26" idx="2"/>
            <a:endCxn id="34" idx="0"/>
          </p:cNvCxnSpPr>
          <p:nvPr/>
        </p:nvCxnSpPr>
        <p:spPr>
          <a:xfrm>
            <a:off x="2143125" y="4785465"/>
            <a:ext cx="0" cy="265845"/>
          </a:xfrm>
          <a:prstGeom prst="straightConnector1">
            <a:avLst/>
          </a:prstGeom>
          <a:ln w="38100">
            <a:solidFill>
              <a:srgbClr val="3E4468"/>
            </a:solidFill>
            <a:tailEnd type="triangle" w="med" len="sm"/>
          </a:ln>
        </p:spPr>
        <p:style>
          <a:lnRef idx="2">
            <a:schemeClr val="accent1"/>
          </a:lnRef>
          <a:fillRef idx="0">
            <a:schemeClr val="accent1"/>
          </a:fillRef>
          <a:effectRef idx="1">
            <a:schemeClr val="accent1"/>
          </a:effectRef>
          <a:fontRef idx="minor">
            <a:schemeClr val="tx1"/>
          </a:fontRef>
        </p:style>
      </p:cxnSp>
      <p:cxnSp>
        <p:nvCxnSpPr>
          <p:cNvPr id="39" name="Straight Arrow Connector 38">
            <a:extLst>
              <a:ext uri="{FF2B5EF4-FFF2-40B4-BE49-F238E27FC236}">
                <a16:creationId xmlns:a16="http://schemas.microsoft.com/office/drawing/2014/main" id="{6DEB0F55-861D-35D7-FA58-602D47741A80}"/>
              </a:ext>
            </a:extLst>
          </p:cNvPr>
          <p:cNvCxnSpPr>
            <a:cxnSpLocks/>
            <a:stCxn id="27" idx="2"/>
            <a:endCxn id="35" idx="0"/>
          </p:cNvCxnSpPr>
          <p:nvPr/>
        </p:nvCxnSpPr>
        <p:spPr>
          <a:xfrm>
            <a:off x="6096000" y="4785465"/>
            <a:ext cx="0" cy="265845"/>
          </a:xfrm>
          <a:prstGeom prst="straightConnector1">
            <a:avLst/>
          </a:prstGeom>
          <a:ln w="38100">
            <a:solidFill>
              <a:srgbClr val="3E4468"/>
            </a:solidFill>
            <a:tailEnd type="triangle" w="med" len="sm"/>
          </a:ln>
        </p:spPr>
        <p:style>
          <a:lnRef idx="2">
            <a:schemeClr val="accent1"/>
          </a:lnRef>
          <a:fillRef idx="0">
            <a:schemeClr val="accent1"/>
          </a:fillRef>
          <a:effectRef idx="1">
            <a:schemeClr val="accent1"/>
          </a:effectRef>
          <a:fontRef idx="minor">
            <a:schemeClr val="tx1"/>
          </a:fontRef>
        </p:style>
      </p:cxnSp>
      <p:cxnSp>
        <p:nvCxnSpPr>
          <p:cNvPr id="42" name="Straight Arrow Connector 41">
            <a:extLst>
              <a:ext uri="{FF2B5EF4-FFF2-40B4-BE49-F238E27FC236}">
                <a16:creationId xmlns:a16="http://schemas.microsoft.com/office/drawing/2014/main" id="{C4E9A7AA-990D-AFC5-EDAC-561EE3474DCD}"/>
              </a:ext>
            </a:extLst>
          </p:cNvPr>
          <p:cNvCxnSpPr>
            <a:cxnSpLocks/>
            <a:stCxn id="28" idx="2"/>
            <a:endCxn id="36" idx="0"/>
          </p:cNvCxnSpPr>
          <p:nvPr/>
        </p:nvCxnSpPr>
        <p:spPr>
          <a:xfrm>
            <a:off x="10048875" y="4785465"/>
            <a:ext cx="0" cy="265845"/>
          </a:xfrm>
          <a:prstGeom prst="straightConnector1">
            <a:avLst/>
          </a:prstGeom>
          <a:ln w="38100">
            <a:solidFill>
              <a:srgbClr val="3E4468"/>
            </a:solidFill>
            <a:tailEnd type="triangle" w="med" len="sm"/>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177083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DB2DF0-7841-DD6D-0D3F-C3A8D9C38E93}"/>
            </a:ext>
          </a:extLst>
        </p:cNvPr>
        <p:cNvGrpSpPr/>
        <p:nvPr/>
      </p:nvGrpSpPr>
      <p:grpSpPr>
        <a:xfrm>
          <a:off x="0" y="0"/>
          <a:ext cx="0" cy="0"/>
          <a:chOff x="0" y="0"/>
          <a:chExt cx="0" cy="0"/>
        </a:xfrm>
      </p:grpSpPr>
      <p:pic>
        <p:nvPicPr>
          <p:cNvPr id="13" name="Imagen 12">
            <a:extLst>
              <a:ext uri="{FF2B5EF4-FFF2-40B4-BE49-F238E27FC236}">
                <a16:creationId xmlns:a16="http://schemas.microsoft.com/office/drawing/2014/main" id="{85ABCF31-FE64-5581-FCA6-FB6F6BB9A0FB}"/>
              </a:ext>
            </a:extLst>
          </p:cNvPr>
          <p:cNvPicPr>
            <a:picLocks noGrp="1" noRot="1" noChangeAspect="1" noMove="1" noResize="1" noEditPoints="1" noAdjustHandles="1" noChangeArrowheads="1" noChangeShapeType="1" noCrop="1"/>
          </p:cNvPicPr>
          <p:nvPr/>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6" name="CuadroTexto 5">
            <a:extLst>
              <a:ext uri="{FF2B5EF4-FFF2-40B4-BE49-F238E27FC236}">
                <a16:creationId xmlns:a16="http://schemas.microsoft.com/office/drawing/2014/main" id="{9AEA18BF-0D0C-02D7-6CF9-37B74D336AFD}"/>
              </a:ext>
            </a:extLst>
          </p:cNvPr>
          <p:cNvSpPr txBox="1"/>
          <p:nvPr/>
        </p:nvSpPr>
        <p:spPr>
          <a:xfrm>
            <a:off x="548640" y="598537"/>
            <a:ext cx="8012969" cy="646331"/>
          </a:xfrm>
          <a:prstGeom prst="rect">
            <a:avLst/>
          </a:prstGeom>
          <a:noFill/>
        </p:spPr>
        <p:txBody>
          <a:bodyPr wrap="square" rtlCol="0">
            <a:spAutoFit/>
          </a:bodyPr>
          <a:lstStyle/>
          <a:p>
            <a:r>
              <a:rPr lang="es-CO" sz="3600" b="1" dirty="0">
                <a:solidFill>
                  <a:srgbClr val="FFCB00"/>
                </a:solidFill>
                <a:latin typeface="Arial Black" panose="020B0604020202020204" pitchFamily="34" charset="0"/>
                <a:cs typeface="Arial Black" panose="020B0604020202020204" pitchFamily="34" charset="0"/>
              </a:rPr>
              <a:t>Nos propusimos un desafío…</a:t>
            </a:r>
          </a:p>
        </p:txBody>
      </p:sp>
      <p:sp>
        <p:nvSpPr>
          <p:cNvPr id="3" name="TextBox 2">
            <a:extLst>
              <a:ext uri="{FF2B5EF4-FFF2-40B4-BE49-F238E27FC236}">
                <a16:creationId xmlns:a16="http://schemas.microsoft.com/office/drawing/2014/main" id="{1ACDE456-157A-4A1E-F53D-501913FCFDB8}"/>
              </a:ext>
            </a:extLst>
          </p:cNvPr>
          <p:cNvSpPr txBox="1"/>
          <p:nvPr/>
        </p:nvSpPr>
        <p:spPr>
          <a:xfrm>
            <a:off x="5926850" y="1690062"/>
            <a:ext cx="5922250" cy="3170099"/>
          </a:xfrm>
          <a:prstGeom prst="rect">
            <a:avLst/>
          </a:prstGeom>
          <a:noFill/>
        </p:spPr>
        <p:txBody>
          <a:bodyPr wrap="square" rtlCol="0">
            <a:spAutoFit/>
          </a:bodyPr>
          <a:lstStyle/>
          <a:p>
            <a:endParaRPr lang="es-MX" sz="2000" dirty="0">
              <a:solidFill>
                <a:srgbClr val="655F54"/>
              </a:solidFill>
              <a:effectLst/>
              <a:latin typeface="Arial" panose="020B0604020202020204" pitchFamily="34" charset="0"/>
              <a:ea typeface="Calibri" panose="020F0502020204030204" pitchFamily="34" charset="0"/>
              <a:cs typeface="Arial" panose="020B0604020202020204" pitchFamily="34" charset="0"/>
            </a:endParaRPr>
          </a:p>
          <a:p>
            <a:pPr marL="342900" indent="-342900">
              <a:buFont typeface="Wingdings" panose="05000000000000000000" pitchFamily="2" charset="2"/>
              <a:buChar char="Ø"/>
            </a:pPr>
            <a:r>
              <a:rPr lang="es-MX" sz="2000" dirty="0">
                <a:solidFill>
                  <a:srgbClr val="655F54"/>
                </a:solidFill>
                <a:effectLst/>
                <a:latin typeface="Arial" panose="020B0604020202020204" pitchFamily="34" charset="0"/>
                <a:ea typeface="Calibri" panose="020F0502020204030204" pitchFamily="34" charset="0"/>
                <a:cs typeface="Arial" panose="020B0604020202020204" pitchFamily="34" charset="0"/>
              </a:rPr>
              <a:t>Promover el </a:t>
            </a:r>
            <a:r>
              <a:rPr lang="es-MX" sz="2000" b="1" dirty="0">
                <a:solidFill>
                  <a:srgbClr val="655F54"/>
                </a:solidFill>
                <a:effectLst/>
                <a:latin typeface="Arial" panose="020B0604020202020204" pitchFamily="34" charset="0"/>
                <a:ea typeface="Calibri" panose="020F0502020204030204" pitchFamily="34" charset="0"/>
                <a:cs typeface="Arial" panose="020B0604020202020204" pitchFamily="34" charset="0"/>
              </a:rPr>
              <a:t>encuentro ciudadano y familiar</a:t>
            </a:r>
            <a:r>
              <a:rPr lang="es-MX" sz="2000" dirty="0">
                <a:solidFill>
                  <a:srgbClr val="655F54"/>
                </a:solidFill>
                <a:effectLst/>
                <a:latin typeface="Arial" panose="020B0604020202020204" pitchFamily="34" charset="0"/>
                <a:ea typeface="Calibri" panose="020F0502020204030204" pitchFamily="34" charset="0"/>
                <a:cs typeface="Arial" panose="020B0604020202020204" pitchFamily="34" charset="0"/>
              </a:rPr>
              <a:t> mediante experiencias de lecturaleza.</a:t>
            </a:r>
          </a:p>
          <a:p>
            <a:pPr marL="342900" indent="-342900">
              <a:buFont typeface="Wingdings" panose="05000000000000000000" pitchFamily="2" charset="2"/>
              <a:buChar char="Ø"/>
            </a:pPr>
            <a:endParaRPr lang="es-MX" sz="2000" dirty="0">
              <a:solidFill>
                <a:srgbClr val="655F54"/>
              </a:solidFill>
              <a:effectLst/>
              <a:latin typeface="Arial" panose="020B0604020202020204" pitchFamily="34" charset="0"/>
              <a:ea typeface="Calibri" panose="020F0502020204030204" pitchFamily="34" charset="0"/>
              <a:cs typeface="Arial" panose="020B0604020202020204" pitchFamily="34" charset="0"/>
            </a:endParaRPr>
          </a:p>
          <a:p>
            <a:pPr marL="342900" indent="-342900">
              <a:buFont typeface="Wingdings" panose="05000000000000000000" pitchFamily="2" charset="2"/>
              <a:buChar char="Ø"/>
            </a:pPr>
            <a:r>
              <a:rPr lang="es-MX" sz="2000" dirty="0">
                <a:solidFill>
                  <a:srgbClr val="655F54"/>
                </a:solidFill>
                <a:effectLst/>
                <a:latin typeface="Arial" panose="020B0604020202020204" pitchFamily="34" charset="0"/>
                <a:ea typeface="Calibri" panose="020F0502020204030204" pitchFamily="34" charset="0"/>
                <a:cs typeface="Arial" panose="020B0604020202020204" pitchFamily="34" charset="0"/>
              </a:rPr>
              <a:t>Prototipar </a:t>
            </a:r>
            <a:r>
              <a:rPr lang="es-MX" sz="2000" b="1" dirty="0">
                <a:solidFill>
                  <a:srgbClr val="655F54"/>
                </a:solidFill>
                <a:effectLst/>
                <a:latin typeface="Arial" panose="020B0604020202020204" pitchFamily="34" charset="0"/>
                <a:ea typeface="Calibri" panose="020F0502020204030204" pitchFamily="34" charset="0"/>
                <a:cs typeface="Arial" panose="020B0604020202020204" pitchFamily="34" charset="0"/>
              </a:rPr>
              <a:t>plataformas colaborativas de monitoreo</a:t>
            </a:r>
            <a:r>
              <a:rPr lang="es-MX" sz="2000" dirty="0">
                <a:solidFill>
                  <a:srgbClr val="655F54"/>
                </a:solidFill>
                <a:effectLst/>
                <a:latin typeface="Arial" panose="020B0604020202020204" pitchFamily="34" charset="0"/>
                <a:ea typeface="Calibri" panose="020F0502020204030204" pitchFamily="34" charset="0"/>
                <a:cs typeface="Arial" panose="020B0604020202020204" pitchFamily="34" charset="0"/>
              </a:rPr>
              <a:t> de la calidad ambiental del territorio.</a:t>
            </a:r>
          </a:p>
          <a:p>
            <a:pPr marL="342900" indent="-342900">
              <a:buFont typeface="Wingdings" panose="05000000000000000000" pitchFamily="2" charset="2"/>
              <a:buChar char="Ø"/>
            </a:pPr>
            <a:endParaRPr lang="es-MX" sz="2000" dirty="0">
              <a:solidFill>
                <a:srgbClr val="655F54"/>
              </a:solidFill>
              <a:effectLst/>
              <a:latin typeface="Arial" panose="020B0604020202020204" pitchFamily="34" charset="0"/>
              <a:ea typeface="Calibri" panose="020F0502020204030204" pitchFamily="34" charset="0"/>
              <a:cs typeface="Arial" panose="020B0604020202020204" pitchFamily="34" charset="0"/>
            </a:endParaRPr>
          </a:p>
          <a:p>
            <a:pPr marL="342900" indent="-342900">
              <a:buFont typeface="Wingdings" panose="05000000000000000000" pitchFamily="2" charset="2"/>
              <a:buChar char="Ø"/>
            </a:pPr>
            <a:r>
              <a:rPr lang="es-MX" sz="2000" dirty="0">
                <a:solidFill>
                  <a:srgbClr val="655F54"/>
                </a:solidFill>
                <a:effectLst/>
                <a:latin typeface="Arial" panose="020B0604020202020204" pitchFamily="34" charset="0"/>
                <a:ea typeface="Calibri" panose="020F0502020204030204" pitchFamily="34" charset="0"/>
                <a:cs typeface="Arial" panose="020B0604020202020204" pitchFamily="34" charset="0"/>
              </a:rPr>
              <a:t>Contribuir a la apropiación social del territorio</a:t>
            </a:r>
            <a:r>
              <a:rPr lang="es-MX" sz="2000" dirty="0">
                <a:solidFill>
                  <a:srgbClr val="655F54"/>
                </a:solidFill>
                <a:latin typeface="Arial" panose="020B0604020202020204" pitchFamily="34" charset="0"/>
                <a:ea typeface="Calibri" panose="020F0502020204030204" pitchFamily="34" charset="0"/>
                <a:cs typeface="Arial" panose="020B0604020202020204" pitchFamily="34" charset="0"/>
              </a:rPr>
              <a:t> </a:t>
            </a:r>
            <a:r>
              <a:rPr lang="es-MX" sz="2000" b="1" dirty="0">
                <a:solidFill>
                  <a:srgbClr val="655F54"/>
                </a:solidFill>
                <a:latin typeface="Arial" panose="020B0604020202020204" pitchFamily="34" charset="0"/>
                <a:ea typeface="Calibri" panose="020F0502020204030204" pitchFamily="34" charset="0"/>
                <a:cs typeface="Arial" panose="020B0604020202020204" pitchFamily="34" charset="0"/>
              </a:rPr>
              <a:t>resignificando sentidos e imaginarios </a:t>
            </a:r>
            <a:r>
              <a:rPr lang="es-MX" sz="2000" dirty="0">
                <a:solidFill>
                  <a:srgbClr val="655F54"/>
                </a:solidFill>
                <a:latin typeface="Arial" panose="020B0604020202020204" pitchFamily="34" charset="0"/>
                <a:ea typeface="Calibri" panose="020F0502020204030204" pitchFamily="34" charset="0"/>
                <a:cs typeface="Arial" panose="020B0604020202020204" pitchFamily="34" charset="0"/>
              </a:rPr>
              <a:t>asociados a su conservación.</a:t>
            </a:r>
            <a:endParaRPr lang="es-CO" sz="2000" dirty="0">
              <a:solidFill>
                <a:srgbClr val="655F54"/>
              </a:solidFill>
              <a:effectLst/>
              <a:latin typeface="Arial" panose="020B0604020202020204" pitchFamily="34" charset="0"/>
              <a:ea typeface="Calibri" panose="020F0502020204030204" pitchFamily="34" charset="0"/>
              <a:cs typeface="Arial" panose="020B0604020202020204" pitchFamily="34" charset="0"/>
            </a:endParaRPr>
          </a:p>
        </p:txBody>
      </p:sp>
      <p:pic>
        <p:nvPicPr>
          <p:cNvPr id="2" name="Picture 1">
            <a:extLst>
              <a:ext uri="{FF2B5EF4-FFF2-40B4-BE49-F238E27FC236}">
                <a16:creationId xmlns:a16="http://schemas.microsoft.com/office/drawing/2014/main" id="{62045FCF-6409-11EC-FDE7-6A4E06DFFD7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48640" y="1843405"/>
            <a:ext cx="4754880" cy="3105228"/>
          </a:xfrm>
          <a:prstGeom prst="rect">
            <a:avLst/>
          </a:prstGeom>
        </p:spPr>
      </p:pic>
    </p:spTree>
    <p:extLst>
      <p:ext uri="{BB962C8B-B14F-4D97-AF65-F5344CB8AC3E}">
        <p14:creationId xmlns:p14="http://schemas.microsoft.com/office/powerpoint/2010/main" val="29007914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25ED82-4984-2DAF-08D2-2391E3A4AF8B}"/>
            </a:ext>
          </a:extLst>
        </p:cNvPr>
        <p:cNvGrpSpPr/>
        <p:nvPr/>
      </p:nvGrpSpPr>
      <p:grpSpPr>
        <a:xfrm>
          <a:off x="0" y="0"/>
          <a:ext cx="0" cy="0"/>
          <a:chOff x="0" y="0"/>
          <a:chExt cx="0" cy="0"/>
        </a:xfrm>
      </p:grpSpPr>
      <p:pic>
        <p:nvPicPr>
          <p:cNvPr id="13" name="Imagen 12">
            <a:extLst>
              <a:ext uri="{FF2B5EF4-FFF2-40B4-BE49-F238E27FC236}">
                <a16:creationId xmlns:a16="http://schemas.microsoft.com/office/drawing/2014/main" id="{1D81C7D4-5C49-68F9-0E7F-434427F67856}"/>
              </a:ext>
            </a:extLst>
          </p:cNvPr>
          <p:cNvPicPr>
            <a:picLocks noGrp="1" noRot="1" noChangeAspect="1" noMove="1" noResize="1" noEditPoints="1" noAdjustHandles="1" noChangeArrowheads="1" noChangeShapeType="1" noCrop="1"/>
          </p:cNvPicPr>
          <p:nvPr/>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6" name="CuadroTexto 5">
            <a:extLst>
              <a:ext uri="{FF2B5EF4-FFF2-40B4-BE49-F238E27FC236}">
                <a16:creationId xmlns:a16="http://schemas.microsoft.com/office/drawing/2014/main" id="{5019A1CC-81DD-D3E9-B622-4F9643DF6DF3}"/>
              </a:ext>
            </a:extLst>
          </p:cNvPr>
          <p:cNvSpPr txBox="1"/>
          <p:nvPr/>
        </p:nvSpPr>
        <p:spPr>
          <a:xfrm>
            <a:off x="429097" y="518386"/>
            <a:ext cx="5855022" cy="646331"/>
          </a:xfrm>
          <a:prstGeom prst="rect">
            <a:avLst/>
          </a:prstGeom>
          <a:noFill/>
        </p:spPr>
        <p:txBody>
          <a:bodyPr wrap="square" rtlCol="0">
            <a:spAutoFit/>
          </a:bodyPr>
          <a:lstStyle/>
          <a:p>
            <a:r>
              <a:rPr lang="es-CO" sz="3600" b="1" dirty="0">
                <a:solidFill>
                  <a:srgbClr val="FFCB00"/>
                </a:solidFill>
                <a:latin typeface="Arial Black" panose="020B0604020202020204" pitchFamily="34" charset="0"/>
                <a:cs typeface="Arial Black" panose="020B0604020202020204" pitchFamily="34" charset="0"/>
              </a:rPr>
              <a:t>Las condiciones…</a:t>
            </a:r>
          </a:p>
        </p:txBody>
      </p:sp>
      <p:pic>
        <p:nvPicPr>
          <p:cNvPr id="9" name="Picture 8">
            <a:extLst>
              <a:ext uri="{FF2B5EF4-FFF2-40B4-BE49-F238E27FC236}">
                <a16:creationId xmlns:a16="http://schemas.microsoft.com/office/drawing/2014/main" id="{8B68A242-3A3D-660B-EAE3-6790CDAC7217}"/>
              </a:ext>
            </a:extLst>
          </p:cNvPr>
          <p:cNvPicPr>
            <a:picLocks noChangeAspect="1"/>
          </p:cNvPicPr>
          <p:nvPr/>
        </p:nvPicPr>
        <p:blipFill>
          <a:blip r:embed="rId3"/>
          <a:stretch>
            <a:fillRect/>
          </a:stretch>
        </p:blipFill>
        <p:spPr>
          <a:xfrm>
            <a:off x="819622" y="1575226"/>
            <a:ext cx="4019245" cy="3843362"/>
          </a:xfrm>
          <a:prstGeom prst="roundRect">
            <a:avLst>
              <a:gd name="adj" fmla="val 5762"/>
            </a:avLst>
          </a:prstGeom>
        </p:spPr>
      </p:pic>
      <p:grpSp>
        <p:nvGrpSpPr>
          <p:cNvPr id="23" name="Group 22">
            <a:extLst>
              <a:ext uri="{FF2B5EF4-FFF2-40B4-BE49-F238E27FC236}">
                <a16:creationId xmlns:a16="http://schemas.microsoft.com/office/drawing/2014/main" id="{79F70E53-0CE3-058E-F9CC-DA08508E64D6}"/>
              </a:ext>
            </a:extLst>
          </p:cNvPr>
          <p:cNvGrpSpPr/>
          <p:nvPr/>
        </p:nvGrpSpPr>
        <p:grpSpPr>
          <a:xfrm>
            <a:off x="5969509" y="1635379"/>
            <a:ext cx="5539523" cy="3723057"/>
            <a:chOff x="5607559" y="1683103"/>
            <a:chExt cx="5539523" cy="3723057"/>
          </a:xfrm>
        </p:grpSpPr>
        <p:grpSp>
          <p:nvGrpSpPr>
            <p:cNvPr id="14" name="Group 13">
              <a:extLst>
                <a:ext uri="{FF2B5EF4-FFF2-40B4-BE49-F238E27FC236}">
                  <a16:creationId xmlns:a16="http://schemas.microsoft.com/office/drawing/2014/main" id="{6A55CEC2-DBA7-D15E-34A1-E1B541B3C011}"/>
                </a:ext>
              </a:extLst>
            </p:cNvPr>
            <p:cNvGrpSpPr/>
            <p:nvPr/>
          </p:nvGrpSpPr>
          <p:grpSpPr>
            <a:xfrm>
              <a:off x="5607559" y="1683103"/>
              <a:ext cx="5539523" cy="1015663"/>
              <a:chOff x="686272" y="1822876"/>
              <a:chExt cx="5539523" cy="1015663"/>
            </a:xfrm>
          </p:grpSpPr>
          <p:pic>
            <p:nvPicPr>
              <p:cNvPr id="15" name="Graphic 14" descr="Daily calendar with solid fill">
                <a:extLst>
                  <a:ext uri="{FF2B5EF4-FFF2-40B4-BE49-F238E27FC236}">
                    <a16:creationId xmlns:a16="http://schemas.microsoft.com/office/drawing/2014/main" id="{BA6B2106-A0CA-3A98-A702-7273AFAF4D95}"/>
                  </a:ext>
                </a:extLst>
              </p:cNvPr>
              <p:cNvPicPr>
                <a:picLocks noChangeAspect="1"/>
              </p:cNvPicPr>
              <p:nvPr/>
            </p:nvPicPr>
            <p:blipFill>
              <a:blip r:embed="rId4">
                <a:extLst>
                  <a:ext uri="{96DAC541-7B7A-43D3-8B79-37D633B846F1}">
                    <asvg:svgBlip xmlns:asvg="http://schemas.microsoft.com/office/drawing/2016/SVG/main" r:embed="rId5"/>
                  </a:ext>
                </a:extLst>
              </a:blip>
              <a:srcRect/>
              <a:stretch/>
            </p:blipFill>
            <p:spPr>
              <a:xfrm>
                <a:off x="686272" y="2025907"/>
                <a:ext cx="609600" cy="609600"/>
              </a:xfrm>
              <a:prstGeom prst="rect">
                <a:avLst/>
              </a:prstGeom>
            </p:spPr>
          </p:pic>
          <p:sp>
            <p:nvSpPr>
              <p:cNvPr id="16" name="TextBox 15">
                <a:extLst>
                  <a:ext uri="{FF2B5EF4-FFF2-40B4-BE49-F238E27FC236}">
                    <a16:creationId xmlns:a16="http://schemas.microsoft.com/office/drawing/2014/main" id="{999850FF-07AD-023D-5ADA-8F68BE59B0A9}"/>
                  </a:ext>
                </a:extLst>
              </p:cNvPr>
              <p:cNvSpPr txBox="1"/>
              <p:nvPr/>
            </p:nvSpPr>
            <p:spPr>
              <a:xfrm>
                <a:off x="1645296" y="1822876"/>
                <a:ext cx="4580499" cy="1015663"/>
              </a:xfrm>
              <a:prstGeom prst="rect">
                <a:avLst/>
              </a:prstGeom>
              <a:noFill/>
            </p:spPr>
            <p:txBody>
              <a:bodyPr wrap="square">
                <a:spAutoFit/>
              </a:bodyPr>
              <a:lstStyle/>
              <a:p>
                <a:r>
                  <a:rPr lang="es-MX" sz="2000" b="1" dirty="0">
                    <a:solidFill>
                      <a:srgbClr val="655F54"/>
                    </a:solidFill>
                    <a:effectLst/>
                    <a:ea typeface="Calibri" panose="020F0502020204030204" pitchFamily="34" charset="0"/>
                    <a:cs typeface="Arial" panose="020B0604020202020204" pitchFamily="34" charset="0"/>
                  </a:rPr>
                  <a:t>Periodicidad:</a:t>
                </a:r>
              </a:p>
              <a:p>
                <a:r>
                  <a:rPr lang="es-MX" sz="2000" i="1" dirty="0">
                    <a:solidFill>
                      <a:srgbClr val="655F54"/>
                    </a:solidFill>
                    <a:effectLst/>
                    <a:ea typeface="Calibri" panose="020F0502020204030204" pitchFamily="34" charset="0"/>
                    <a:cs typeface="Arial" panose="020B0604020202020204" pitchFamily="34" charset="0"/>
                  </a:rPr>
                  <a:t>LSC 2017 – 2019</a:t>
                </a:r>
                <a:r>
                  <a:rPr lang="es-MX" sz="2000" dirty="0">
                    <a:solidFill>
                      <a:srgbClr val="655F54"/>
                    </a:solidFill>
                    <a:effectLst/>
                    <a:ea typeface="Calibri" panose="020F0502020204030204" pitchFamily="34" charset="0"/>
                    <a:cs typeface="Arial" panose="020B0604020202020204" pitchFamily="34" charset="0"/>
                  </a:rPr>
                  <a:t>: 12 encuentros/año.</a:t>
                </a:r>
              </a:p>
              <a:p>
                <a:r>
                  <a:rPr lang="es-MX" sz="2000" i="1" dirty="0">
                    <a:solidFill>
                      <a:srgbClr val="655F54"/>
                    </a:solidFill>
                    <a:ea typeface="Calibri" panose="020F0502020204030204" pitchFamily="34" charset="0"/>
                    <a:cs typeface="Arial" panose="020B0604020202020204" pitchFamily="34" charset="0"/>
                  </a:rPr>
                  <a:t>LSC 2024: </a:t>
                </a:r>
                <a:r>
                  <a:rPr lang="es-MX" sz="2000" dirty="0">
                    <a:solidFill>
                      <a:srgbClr val="655F54"/>
                    </a:solidFill>
                    <a:ea typeface="Calibri" panose="020F0502020204030204" pitchFamily="34" charset="0"/>
                    <a:cs typeface="Arial" panose="020B0604020202020204" pitchFamily="34" charset="0"/>
                  </a:rPr>
                  <a:t>8 encuentros.</a:t>
                </a:r>
                <a:endParaRPr lang="es-MX" sz="2000" dirty="0">
                  <a:solidFill>
                    <a:srgbClr val="655F54"/>
                  </a:solidFill>
                  <a:effectLst/>
                  <a:ea typeface="Calibri" panose="020F0502020204030204" pitchFamily="34" charset="0"/>
                  <a:cs typeface="Arial" panose="020B0604020202020204" pitchFamily="34" charset="0"/>
                </a:endParaRPr>
              </a:p>
            </p:txBody>
          </p:sp>
        </p:grpSp>
        <p:grpSp>
          <p:nvGrpSpPr>
            <p:cNvPr id="17" name="Group 16">
              <a:extLst>
                <a:ext uri="{FF2B5EF4-FFF2-40B4-BE49-F238E27FC236}">
                  <a16:creationId xmlns:a16="http://schemas.microsoft.com/office/drawing/2014/main" id="{4A065AB3-D1E9-8BE6-E715-D3EFFE5285EC}"/>
                </a:ext>
              </a:extLst>
            </p:cNvPr>
            <p:cNvGrpSpPr/>
            <p:nvPr/>
          </p:nvGrpSpPr>
          <p:grpSpPr>
            <a:xfrm>
              <a:off x="5607559" y="4082721"/>
              <a:ext cx="5539523" cy="1323439"/>
              <a:chOff x="686272" y="4121259"/>
              <a:chExt cx="5539523" cy="1323439"/>
            </a:xfrm>
          </p:grpSpPr>
          <p:pic>
            <p:nvPicPr>
              <p:cNvPr id="18" name="Graphic 17" descr="Users with solid fill">
                <a:extLst>
                  <a:ext uri="{FF2B5EF4-FFF2-40B4-BE49-F238E27FC236}">
                    <a16:creationId xmlns:a16="http://schemas.microsoft.com/office/drawing/2014/main" id="{804AAEB5-72EF-48D7-253B-E22CC2CDF1C4}"/>
                  </a:ext>
                </a:extLst>
              </p:cNvPr>
              <p:cNvPicPr>
                <a:picLocks noChangeAspect="1"/>
              </p:cNvPicPr>
              <p:nvPr/>
            </p:nvPicPr>
            <p:blipFill>
              <a:blip r:embed="rId6">
                <a:extLst>
                  <a:ext uri="{96DAC541-7B7A-43D3-8B79-37D633B846F1}">
                    <asvg:svgBlip xmlns:asvg="http://schemas.microsoft.com/office/drawing/2016/SVG/main" r:embed="rId7"/>
                  </a:ext>
                </a:extLst>
              </a:blip>
              <a:srcRect/>
              <a:stretch/>
            </p:blipFill>
            <p:spPr>
              <a:xfrm>
                <a:off x="686272" y="4478178"/>
                <a:ext cx="609600" cy="609600"/>
              </a:xfrm>
              <a:prstGeom prst="rect">
                <a:avLst/>
              </a:prstGeom>
            </p:spPr>
          </p:pic>
          <p:sp>
            <p:nvSpPr>
              <p:cNvPr id="19" name="TextBox 18">
                <a:extLst>
                  <a:ext uri="{FF2B5EF4-FFF2-40B4-BE49-F238E27FC236}">
                    <a16:creationId xmlns:a16="http://schemas.microsoft.com/office/drawing/2014/main" id="{57799823-2D0F-5721-3F88-7DF059127A2A}"/>
                  </a:ext>
                </a:extLst>
              </p:cNvPr>
              <p:cNvSpPr txBox="1"/>
              <p:nvPr/>
            </p:nvSpPr>
            <p:spPr>
              <a:xfrm>
                <a:off x="1645296" y="4121259"/>
                <a:ext cx="4580499" cy="1323439"/>
              </a:xfrm>
              <a:prstGeom prst="rect">
                <a:avLst/>
              </a:prstGeom>
              <a:noFill/>
            </p:spPr>
            <p:txBody>
              <a:bodyPr wrap="square">
                <a:spAutoFit/>
              </a:bodyPr>
              <a:lstStyle/>
              <a:p>
                <a:r>
                  <a:rPr lang="es-MX" sz="2000" b="1" dirty="0">
                    <a:solidFill>
                      <a:srgbClr val="655F54"/>
                    </a:solidFill>
                    <a:ea typeface="Calibri" panose="020F0502020204030204" pitchFamily="34" charset="0"/>
                    <a:cs typeface="Arial" panose="020B0604020202020204" pitchFamily="34" charset="0"/>
                  </a:rPr>
                  <a:t>Los cogestores convocados:</a:t>
                </a:r>
                <a:endParaRPr lang="es-MX" sz="2000" dirty="0">
                  <a:solidFill>
                    <a:srgbClr val="655F54"/>
                  </a:solidFill>
                  <a:effectLst/>
                  <a:ea typeface="Calibri" panose="020F0502020204030204" pitchFamily="34" charset="0"/>
                  <a:cs typeface="Arial" panose="020B0604020202020204" pitchFamily="34" charset="0"/>
                </a:endParaRPr>
              </a:p>
              <a:p>
                <a:pPr marL="285750" indent="-285750">
                  <a:buFont typeface="Arial" panose="020B0604020202020204" pitchFamily="34" charset="0"/>
                  <a:buChar char="•"/>
                </a:pPr>
                <a:r>
                  <a:rPr lang="es-MX" sz="2000" i="1" dirty="0">
                    <a:solidFill>
                      <a:srgbClr val="655F54"/>
                    </a:solidFill>
                    <a:effectLst/>
                    <a:ea typeface="Calibri" panose="020F0502020204030204" pitchFamily="34" charset="0"/>
                    <a:cs typeface="Arial" panose="020B0604020202020204" pitchFamily="34" charset="0"/>
                  </a:rPr>
                  <a:t>2017-2019:</a:t>
                </a:r>
                <a:r>
                  <a:rPr lang="es-MX" sz="2000" dirty="0">
                    <a:solidFill>
                      <a:srgbClr val="655F54"/>
                    </a:solidFill>
                    <a:effectLst/>
                    <a:ea typeface="Calibri" panose="020F0502020204030204" pitchFamily="34" charset="0"/>
                    <a:cs typeface="Arial" panose="020B0604020202020204" pitchFamily="34" charset="0"/>
                  </a:rPr>
                  <a:t> familias urbanas-rurales</a:t>
                </a:r>
              </a:p>
              <a:p>
                <a:pPr marL="285750" indent="-285750">
                  <a:buFont typeface="Arial" panose="020B0604020202020204" pitchFamily="34" charset="0"/>
                  <a:buChar char="•"/>
                </a:pPr>
                <a:r>
                  <a:rPr lang="es-MX" sz="2000" i="1" dirty="0">
                    <a:solidFill>
                      <a:srgbClr val="655F54"/>
                    </a:solidFill>
                    <a:effectLst/>
                    <a:ea typeface="Calibri" panose="020F0502020204030204" pitchFamily="34" charset="0"/>
                    <a:cs typeface="Arial" panose="020B0604020202020204" pitchFamily="34" charset="0"/>
                  </a:rPr>
                  <a:t>LSC 2024: </a:t>
                </a:r>
                <a:r>
                  <a:rPr lang="es-MX" sz="2000" dirty="0">
                    <a:solidFill>
                      <a:srgbClr val="655F54"/>
                    </a:solidFill>
                    <a:ea typeface="Calibri" panose="020F0502020204030204" pitchFamily="34" charset="0"/>
                    <a:cs typeface="Arial" panose="020B0604020202020204" pitchFamily="34" charset="0"/>
                  </a:rPr>
                  <a:t>colegios y familias</a:t>
                </a:r>
                <a:r>
                  <a:rPr lang="es-MX" sz="2000" dirty="0">
                    <a:solidFill>
                      <a:srgbClr val="655F54"/>
                    </a:solidFill>
                    <a:effectLst/>
                    <a:ea typeface="Calibri" panose="020F0502020204030204" pitchFamily="34" charset="0"/>
                    <a:cs typeface="Arial" panose="020B0604020202020204" pitchFamily="34" charset="0"/>
                  </a:rPr>
                  <a:t> locales, familia </a:t>
                </a:r>
                <a:r>
                  <a:rPr lang="es-MX" sz="2000" dirty="0" err="1">
                    <a:solidFill>
                      <a:srgbClr val="655F54"/>
                    </a:solidFill>
                    <a:effectLst/>
                    <a:ea typeface="Calibri" panose="020F0502020204030204" pitchFamily="34" charset="0"/>
                    <a:cs typeface="Arial" panose="020B0604020202020204" pitchFamily="34" charset="0"/>
                  </a:rPr>
                  <a:t>GdO</a:t>
                </a:r>
                <a:endParaRPr lang="es-MX" sz="2000" i="1" dirty="0">
                  <a:solidFill>
                    <a:srgbClr val="655F54"/>
                  </a:solidFill>
                  <a:effectLst/>
                  <a:ea typeface="Calibri" panose="020F0502020204030204" pitchFamily="34" charset="0"/>
                  <a:cs typeface="Arial" panose="020B0604020202020204" pitchFamily="34" charset="0"/>
                </a:endParaRPr>
              </a:p>
            </p:txBody>
          </p:sp>
        </p:grpSp>
        <p:grpSp>
          <p:nvGrpSpPr>
            <p:cNvPr id="20" name="Group 19">
              <a:extLst>
                <a:ext uri="{FF2B5EF4-FFF2-40B4-BE49-F238E27FC236}">
                  <a16:creationId xmlns:a16="http://schemas.microsoft.com/office/drawing/2014/main" id="{6FDD1732-C79E-AC0D-CEA9-3BF22223534E}"/>
                </a:ext>
              </a:extLst>
            </p:cNvPr>
            <p:cNvGrpSpPr/>
            <p:nvPr/>
          </p:nvGrpSpPr>
          <p:grpSpPr>
            <a:xfrm>
              <a:off x="5607559" y="2957021"/>
              <a:ext cx="5539523" cy="1015663"/>
              <a:chOff x="686272" y="2813476"/>
              <a:chExt cx="5539523" cy="1015663"/>
            </a:xfrm>
          </p:grpSpPr>
          <p:pic>
            <p:nvPicPr>
              <p:cNvPr id="21" name="Graphic 20" descr="Connections with solid fill">
                <a:extLst>
                  <a:ext uri="{FF2B5EF4-FFF2-40B4-BE49-F238E27FC236}">
                    <a16:creationId xmlns:a16="http://schemas.microsoft.com/office/drawing/2014/main" id="{B1AFE29A-EFFF-6F91-8BC3-55F86E64FDB7}"/>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686272" y="3016507"/>
                <a:ext cx="609600" cy="609600"/>
              </a:xfrm>
              <a:prstGeom prst="rect">
                <a:avLst/>
              </a:prstGeom>
            </p:spPr>
          </p:pic>
          <p:sp>
            <p:nvSpPr>
              <p:cNvPr id="22" name="TextBox 21">
                <a:extLst>
                  <a:ext uri="{FF2B5EF4-FFF2-40B4-BE49-F238E27FC236}">
                    <a16:creationId xmlns:a16="http://schemas.microsoft.com/office/drawing/2014/main" id="{5EA746C9-3B3A-9404-BD6F-E10FDA65FBDA}"/>
                  </a:ext>
                </a:extLst>
              </p:cNvPr>
              <p:cNvSpPr txBox="1"/>
              <p:nvPr/>
            </p:nvSpPr>
            <p:spPr>
              <a:xfrm>
                <a:off x="1645296" y="2813476"/>
                <a:ext cx="4580499" cy="1015663"/>
              </a:xfrm>
              <a:prstGeom prst="rect">
                <a:avLst/>
              </a:prstGeom>
              <a:noFill/>
            </p:spPr>
            <p:txBody>
              <a:bodyPr wrap="square">
                <a:spAutoFit/>
              </a:bodyPr>
              <a:lstStyle/>
              <a:p>
                <a:r>
                  <a:rPr lang="es-MX" sz="2000" b="1" dirty="0">
                    <a:solidFill>
                      <a:srgbClr val="655F54"/>
                    </a:solidFill>
                    <a:effectLst/>
                    <a:ea typeface="Calibri" panose="020F0502020204030204" pitchFamily="34" charset="0"/>
                    <a:cs typeface="Arial" panose="020B0604020202020204" pitchFamily="34" charset="0"/>
                  </a:rPr>
                  <a:t>Aliados:</a:t>
                </a:r>
              </a:p>
              <a:p>
                <a:r>
                  <a:rPr lang="es-MX" sz="2000" dirty="0">
                    <a:solidFill>
                      <a:srgbClr val="655F54"/>
                    </a:solidFill>
                    <a:effectLst/>
                    <a:ea typeface="Calibri" panose="020F0502020204030204" pitchFamily="34" charset="0"/>
                    <a:cs typeface="Arial" panose="020B0604020202020204" pitchFamily="34" charset="0"/>
                  </a:rPr>
                  <a:t>Disney Nature Connect (2017 - 2019) </a:t>
                </a:r>
              </a:p>
              <a:p>
                <a:r>
                  <a:rPr lang="es-MX" sz="2000" dirty="0">
                    <a:solidFill>
                      <a:srgbClr val="655F54"/>
                    </a:solidFill>
                    <a:effectLst/>
                    <a:ea typeface="Calibri" panose="020F0502020204030204" pitchFamily="34" charset="0"/>
                    <a:cs typeface="Arial" panose="020B0604020202020204" pitchFamily="34" charset="0"/>
                  </a:rPr>
                  <a:t>Gases de Occidente </a:t>
                </a:r>
                <a:r>
                  <a:rPr lang="es-MX" sz="2000" dirty="0" err="1">
                    <a:solidFill>
                      <a:srgbClr val="655F54"/>
                    </a:solidFill>
                    <a:effectLst/>
                    <a:ea typeface="Calibri" panose="020F0502020204030204" pitchFamily="34" charset="0"/>
                    <a:cs typeface="Arial" panose="020B0604020202020204" pitchFamily="34" charset="0"/>
                  </a:rPr>
                  <a:t>GdO</a:t>
                </a:r>
                <a:r>
                  <a:rPr lang="es-MX" sz="2000" dirty="0">
                    <a:solidFill>
                      <a:srgbClr val="655F54"/>
                    </a:solidFill>
                    <a:effectLst/>
                    <a:ea typeface="Calibri" panose="020F0502020204030204" pitchFamily="34" charset="0"/>
                    <a:cs typeface="Arial" panose="020B0604020202020204" pitchFamily="34" charset="0"/>
                  </a:rPr>
                  <a:t> (2024)</a:t>
                </a:r>
              </a:p>
            </p:txBody>
          </p:sp>
        </p:grpSp>
      </p:grpSp>
    </p:spTree>
    <p:extLst>
      <p:ext uri="{BB962C8B-B14F-4D97-AF65-F5344CB8AC3E}">
        <p14:creationId xmlns:p14="http://schemas.microsoft.com/office/powerpoint/2010/main" val="36620821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D1F546-7CCC-60EA-E078-8E2B6CD0BEF0}"/>
            </a:ext>
          </a:extLst>
        </p:cNvPr>
        <p:cNvGrpSpPr/>
        <p:nvPr/>
      </p:nvGrpSpPr>
      <p:grpSpPr>
        <a:xfrm>
          <a:off x="0" y="0"/>
          <a:ext cx="0" cy="0"/>
          <a:chOff x="0" y="0"/>
          <a:chExt cx="0" cy="0"/>
        </a:xfrm>
      </p:grpSpPr>
      <p:pic>
        <p:nvPicPr>
          <p:cNvPr id="13" name="Imagen 12">
            <a:extLst>
              <a:ext uri="{FF2B5EF4-FFF2-40B4-BE49-F238E27FC236}">
                <a16:creationId xmlns:a16="http://schemas.microsoft.com/office/drawing/2014/main" id="{B3CB2E36-2E50-C63C-A09B-9F62805E4B95}"/>
              </a:ext>
            </a:extLst>
          </p:cNvPr>
          <p:cNvPicPr>
            <a:picLocks noGrp="1" noRot="1" noChangeAspect="1" noMove="1" noResize="1" noEditPoints="1" noAdjustHandles="1" noChangeArrowheads="1" noChangeShapeType="1" noCrop="1"/>
          </p:cNvPicPr>
          <p:nvPr/>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6" name="CuadroTexto 5">
            <a:extLst>
              <a:ext uri="{FF2B5EF4-FFF2-40B4-BE49-F238E27FC236}">
                <a16:creationId xmlns:a16="http://schemas.microsoft.com/office/drawing/2014/main" id="{7158DFA4-1DB6-1563-DFE8-B853D8FFEDCB}"/>
              </a:ext>
            </a:extLst>
          </p:cNvPr>
          <p:cNvSpPr txBox="1"/>
          <p:nvPr/>
        </p:nvSpPr>
        <p:spPr>
          <a:xfrm>
            <a:off x="608515" y="423680"/>
            <a:ext cx="9543189" cy="1200329"/>
          </a:xfrm>
          <a:prstGeom prst="rect">
            <a:avLst/>
          </a:prstGeom>
          <a:noFill/>
        </p:spPr>
        <p:txBody>
          <a:bodyPr wrap="square" rtlCol="0">
            <a:spAutoFit/>
          </a:bodyPr>
          <a:lstStyle/>
          <a:p>
            <a:r>
              <a:rPr lang="es-CO" sz="3600" b="1" dirty="0">
                <a:solidFill>
                  <a:srgbClr val="FFCB00"/>
                </a:solidFill>
                <a:latin typeface="Arial Black" panose="020B0604020202020204" pitchFamily="34" charset="0"/>
                <a:cs typeface="Arial Black" panose="020B0604020202020204" pitchFamily="34" charset="0"/>
              </a:rPr>
              <a:t>Nuestra aproximación a la lecturaleza…</a:t>
            </a:r>
          </a:p>
        </p:txBody>
      </p:sp>
      <p:pic>
        <p:nvPicPr>
          <p:cNvPr id="41" name="Picture 40">
            <a:extLst>
              <a:ext uri="{FF2B5EF4-FFF2-40B4-BE49-F238E27FC236}">
                <a16:creationId xmlns:a16="http://schemas.microsoft.com/office/drawing/2014/main" id="{66C5E597-EC0D-9F6C-3EB7-F29A6520D04E}"/>
              </a:ext>
            </a:extLst>
          </p:cNvPr>
          <p:cNvPicPr>
            <a:picLocks noChangeAspect="1"/>
          </p:cNvPicPr>
          <p:nvPr/>
        </p:nvPicPr>
        <p:blipFill>
          <a:blip r:embed="rId3"/>
          <a:stretch>
            <a:fillRect/>
          </a:stretch>
        </p:blipFill>
        <p:spPr>
          <a:xfrm>
            <a:off x="2047051" y="1755970"/>
            <a:ext cx="8104653" cy="4078185"/>
          </a:xfrm>
          <a:prstGeom prst="rect">
            <a:avLst/>
          </a:prstGeom>
        </p:spPr>
      </p:pic>
    </p:spTree>
    <p:extLst>
      <p:ext uri="{BB962C8B-B14F-4D97-AF65-F5344CB8AC3E}">
        <p14:creationId xmlns:p14="http://schemas.microsoft.com/office/powerpoint/2010/main" val="30258411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4A7E2A-EB5D-11EB-1C0F-3C05805BB5D3}"/>
            </a:ext>
          </a:extLst>
        </p:cNvPr>
        <p:cNvGrpSpPr/>
        <p:nvPr/>
      </p:nvGrpSpPr>
      <p:grpSpPr>
        <a:xfrm>
          <a:off x="0" y="0"/>
          <a:ext cx="0" cy="0"/>
          <a:chOff x="0" y="0"/>
          <a:chExt cx="0" cy="0"/>
        </a:xfrm>
      </p:grpSpPr>
      <p:pic>
        <p:nvPicPr>
          <p:cNvPr id="13" name="Imagen 12">
            <a:extLst>
              <a:ext uri="{FF2B5EF4-FFF2-40B4-BE49-F238E27FC236}">
                <a16:creationId xmlns:a16="http://schemas.microsoft.com/office/drawing/2014/main" id="{44E78E38-A4F8-3A62-9E5F-70C1DA52C5DF}"/>
              </a:ext>
            </a:extLst>
          </p:cNvPr>
          <p:cNvPicPr>
            <a:picLocks noGrp="1" noRot="1" noChangeAspect="1" noMove="1" noResize="1" noEditPoints="1" noAdjustHandles="1" noChangeArrowheads="1" noChangeShapeType="1" noCrop="1"/>
          </p:cNvPicPr>
          <p:nvPr/>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6" name="CuadroTexto 5">
            <a:extLst>
              <a:ext uri="{FF2B5EF4-FFF2-40B4-BE49-F238E27FC236}">
                <a16:creationId xmlns:a16="http://schemas.microsoft.com/office/drawing/2014/main" id="{92A4E660-BA4C-F649-5F78-E3AB819C342F}"/>
              </a:ext>
            </a:extLst>
          </p:cNvPr>
          <p:cNvSpPr txBox="1"/>
          <p:nvPr/>
        </p:nvSpPr>
        <p:spPr>
          <a:xfrm>
            <a:off x="655328" y="310616"/>
            <a:ext cx="5855022" cy="1200329"/>
          </a:xfrm>
          <a:prstGeom prst="rect">
            <a:avLst/>
          </a:prstGeom>
          <a:noFill/>
        </p:spPr>
        <p:txBody>
          <a:bodyPr wrap="square" rtlCol="0">
            <a:spAutoFit/>
          </a:bodyPr>
          <a:lstStyle/>
          <a:p>
            <a:r>
              <a:rPr lang="es-CO" sz="3600" b="1" dirty="0">
                <a:solidFill>
                  <a:srgbClr val="FFCB00"/>
                </a:solidFill>
                <a:latin typeface="Arial Black" panose="020B0604020202020204" pitchFamily="34" charset="0"/>
                <a:cs typeface="Arial Black" panose="020B0604020202020204" pitchFamily="34" charset="0"/>
              </a:rPr>
              <a:t>Las capacidades por andamiar…</a:t>
            </a:r>
          </a:p>
        </p:txBody>
      </p:sp>
      <p:sp>
        <p:nvSpPr>
          <p:cNvPr id="5" name="TextBox 4">
            <a:extLst>
              <a:ext uri="{FF2B5EF4-FFF2-40B4-BE49-F238E27FC236}">
                <a16:creationId xmlns:a16="http://schemas.microsoft.com/office/drawing/2014/main" id="{25E0C04A-1031-6354-6243-C2D5BC40B7E9}"/>
              </a:ext>
            </a:extLst>
          </p:cNvPr>
          <p:cNvSpPr txBox="1"/>
          <p:nvPr/>
        </p:nvSpPr>
        <p:spPr>
          <a:xfrm>
            <a:off x="523875" y="2174299"/>
            <a:ext cx="4914900" cy="2862322"/>
          </a:xfrm>
          <a:prstGeom prst="rect">
            <a:avLst/>
          </a:prstGeom>
          <a:noFill/>
        </p:spPr>
        <p:txBody>
          <a:bodyPr wrap="square">
            <a:spAutoFit/>
          </a:bodyPr>
          <a:lstStyle/>
          <a:p>
            <a:r>
              <a:rPr lang="es-MX" sz="2000" b="1" i="1" dirty="0">
                <a:solidFill>
                  <a:srgbClr val="655F54"/>
                </a:solidFill>
                <a:effectLst/>
                <a:ea typeface="Calibri" panose="020F0502020204030204" pitchFamily="34" charset="0"/>
                <a:cs typeface="Arial" panose="020B0604020202020204" pitchFamily="34" charset="0"/>
              </a:rPr>
              <a:t>Identificación y valoración de la biodiversidad</a:t>
            </a:r>
            <a:r>
              <a:rPr lang="es-MX" sz="2000" dirty="0">
                <a:solidFill>
                  <a:srgbClr val="655F54"/>
                </a:solidFill>
                <a:effectLst/>
                <a:ea typeface="Calibri" panose="020F0502020204030204" pitchFamily="34" charset="0"/>
                <a:cs typeface="Arial" panose="020B0604020202020204" pitchFamily="34" charset="0"/>
              </a:rPr>
              <a:t>: </a:t>
            </a:r>
          </a:p>
          <a:p>
            <a:pPr marL="285750" indent="-285750">
              <a:buFont typeface="Arial" panose="020B0604020202020204" pitchFamily="34" charset="0"/>
              <a:buChar char="•"/>
            </a:pPr>
            <a:r>
              <a:rPr lang="es-MX" sz="2000" dirty="0">
                <a:solidFill>
                  <a:srgbClr val="655F54"/>
                </a:solidFill>
                <a:effectLst/>
                <a:ea typeface="Calibri" panose="020F0502020204030204" pitchFamily="34" charset="0"/>
                <a:cs typeface="Arial" panose="020B0604020202020204" pitchFamily="34" charset="0"/>
              </a:rPr>
              <a:t>Micro </a:t>
            </a:r>
            <a:r>
              <a:rPr lang="es-MX" sz="2000" dirty="0" err="1">
                <a:solidFill>
                  <a:srgbClr val="655F54"/>
                </a:solidFill>
                <a:effectLst/>
                <a:ea typeface="Calibri" panose="020F0502020204030204" pitchFamily="34" charset="0"/>
                <a:cs typeface="Arial" panose="020B0604020202020204" pitchFamily="34" charset="0"/>
              </a:rPr>
              <a:t>Bioblitz</a:t>
            </a:r>
            <a:r>
              <a:rPr lang="es-MX" sz="2000" dirty="0">
                <a:solidFill>
                  <a:srgbClr val="655F54"/>
                </a:solidFill>
                <a:ea typeface="Calibri" panose="020F0502020204030204" pitchFamily="34" charset="0"/>
                <a:cs typeface="Arial" panose="020B0604020202020204" pitchFamily="34" charset="0"/>
              </a:rPr>
              <a:t>, con foco en </a:t>
            </a:r>
            <a:r>
              <a:rPr lang="es-MX" sz="2000" dirty="0">
                <a:solidFill>
                  <a:srgbClr val="655F54"/>
                </a:solidFill>
                <a:effectLst/>
                <a:ea typeface="Calibri" panose="020F0502020204030204" pitchFamily="34" charset="0"/>
                <a:cs typeface="Arial" panose="020B0604020202020204" pitchFamily="34" charset="0"/>
              </a:rPr>
              <a:t>insectos y aves. Registro en </a:t>
            </a:r>
            <a:r>
              <a:rPr lang="es-MX" sz="2000" dirty="0" err="1">
                <a:solidFill>
                  <a:srgbClr val="655F54"/>
                </a:solidFill>
                <a:effectLst/>
                <a:ea typeface="Calibri" panose="020F0502020204030204" pitchFamily="34" charset="0"/>
                <a:cs typeface="Arial" panose="020B0604020202020204" pitchFamily="34" charset="0"/>
              </a:rPr>
              <a:t>iNaturalist</a:t>
            </a:r>
            <a:r>
              <a:rPr lang="es-MX" sz="2000" dirty="0">
                <a:solidFill>
                  <a:srgbClr val="655F54"/>
                </a:solidFill>
                <a:effectLst/>
                <a:ea typeface="Calibri" panose="020F0502020204030204" pitchFamily="34" charset="0"/>
                <a:cs typeface="Arial" panose="020B0604020202020204" pitchFamily="34" charset="0"/>
              </a:rPr>
              <a:t>, red ciudadana para el monitoreo de la biodiversidad.</a:t>
            </a:r>
            <a:r>
              <a:rPr lang="es-MX" sz="2000" dirty="0">
                <a:solidFill>
                  <a:srgbClr val="655F54"/>
                </a:solidFill>
                <a:ea typeface="Calibri" panose="020F0502020204030204" pitchFamily="34" charset="0"/>
                <a:cs typeface="Arial" panose="020B0604020202020204" pitchFamily="34" charset="0"/>
              </a:rPr>
              <a:t> </a:t>
            </a:r>
          </a:p>
          <a:p>
            <a:pPr marL="285750" indent="-285750">
              <a:buFont typeface="Arial" panose="020B0604020202020204" pitchFamily="34" charset="0"/>
              <a:buChar char="•"/>
            </a:pPr>
            <a:r>
              <a:rPr lang="es-MX" sz="2000" dirty="0">
                <a:solidFill>
                  <a:srgbClr val="655F54"/>
                </a:solidFill>
                <a:effectLst/>
                <a:ea typeface="Calibri" panose="020F0502020204030204" pitchFamily="34" charset="0"/>
                <a:cs typeface="Arial" panose="020B0604020202020204" pitchFamily="34" charset="0"/>
              </a:rPr>
              <a:t>Micro talleres de smartfonogra</a:t>
            </a:r>
            <a:r>
              <a:rPr lang="es-MX" sz="2000" dirty="0">
                <a:solidFill>
                  <a:srgbClr val="655F54"/>
                </a:solidFill>
                <a:ea typeface="Calibri" panose="020F0502020204030204" pitchFamily="34" charset="0"/>
                <a:cs typeface="Arial" panose="020B0604020202020204" pitchFamily="34" charset="0"/>
              </a:rPr>
              <a:t>fía para el registro fotográfico de la biodiversidad, a través del lente ciudadano</a:t>
            </a:r>
            <a:endParaRPr lang="es-MX" sz="2000" dirty="0">
              <a:solidFill>
                <a:srgbClr val="655F54"/>
              </a:solidFill>
              <a:effectLst/>
              <a:ea typeface="Calibri" panose="020F0502020204030204" pitchFamily="34" charset="0"/>
              <a:cs typeface="Arial" panose="020B0604020202020204" pitchFamily="34" charset="0"/>
            </a:endParaRPr>
          </a:p>
        </p:txBody>
      </p:sp>
      <p:pic>
        <p:nvPicPr>
          <p:cNvPr id="7" name="Picture 6">
            <a:extLst>
              <a:ext uri="{FF2B5EF4-FFF2-40B4-BE49-F238E27FC236}">
                <a16:creationId xmlns:a16="http://schemas.microsoft.com/office/drawing/2014/main" id="{2C082C09-6CC2-E246-6638-5573DE23900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646623" y="2272469"/>
            <a:ext cx="3203469" cy="2209800"/>
          </a:xfrm>
          <a:prstGeom prst="rect">
            <a:avLst/>
          </a:prstGeom>
        </p:spPr>
      </p:pic>
      <p:pic>
        <p:nvPicPr>
          <p:cNvPr id="9" name="Picture 8">
            <a:extLst>
              <a:ext uri="{FF2B5EF4-FFF2-40B4-BE49-F238E27FC236}">
                <a16:creationId xmlns:a16="http://schemas.microsoft.com/office/drawing/2014/main" id="{68AA3164-3CED-92C4-DD2B-F0E524DF3A00}"/>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10009501" y="1510945"/>
            <a:ext cx="1521460" cy="456724"/>
          </a:xfrm>
          <a:prstGeom prst="rect">
            <a:avLst/>
          </a:prstGeom>
        </p:spPr>
      </p:pic>
      <p:pic>
        <p:nvPicPr>
          <p:cNvPr id="14" name="Imagen 28">
            <a:extLst>
              <a:ext uri="{FF2B5EF4-FFF2-40B4-BE49-F238E27FC236}">
                <a16:creationId xmlns:a16="http://schemas.microsoft.com/office/drawing/2014/main" id="{FCF864F8-CF4F-8947-A4CB-0A20A5F19F8F}"/>
              </a:ext>
            </a:extLst>
          </p:cNvPr>
          <p:cNvPicPr>
            <a:picLocks noChangeAspect="1"/>
          </p:cNvPicPr>
          <p:nvPr/>
        </p:nvPicPr>
        <p:blipFill>
          <a:blip r:embed="rId5" cstate="screen">
            <a:extLst>
              <a:ext uri="{BEBA8EAE-BF5A-486C-A8C5-ECC9F3942E4B}">
                <a14:imgProps xmlns:a14="http://schemas.microsoft.com/office/drawing/2010/main">
                  <a14:imgLayer r:embed="rId6">
                    <a14:imgEffect>
                      <a14:sharpenSoften amount="25000"/>
                    </a14:imgEffect>
                  </a14:imgLayer>
                </a14:imgProps>
              </a:ext>
              <a:ext uri="{28A0092B-C50C-407E-A947-70E740481C1C}">
                <a14:useLocalDpi xmlns:a14="http://schemas.microsoft.com/office/drawing/2010/main"/>
              </a:ext>
            </a:extLst>
          </a:blip>
          <a:stretch>
            <a:fillRect/>
          </a:stretch>
        </p:blipFill>
        <p:spPr>
          <a:xfrm>
            <a:off x="10028551" y="1928574"/>
            <a:ext cx="1546157" cy="3353772"/>
          </a:xfrm>
          <a:prstGeom prst="rect">
            <a:avLst/>
          </a:prstGeom>
        </p:spPr>
      </p:pic>
      <p:pic>
        <p:nvPicPr>
          <p:cNvPr id="15" name="Picture 4" descr="Imagen relacionada">
            <a:extLst>
              <a:ext uri="{FF2B5EF4-FFF2-40B4-BE49-F238E27FC236}">
                <a16:creationId xmlns:a16="http://schemas.microsoft.com/office/drawing/2014/main" id="{37F920A5-B8C6-192A-B5A0-5E20010B5401}"/>
              </a:ext>
            </a:extLst>
          </p:cNvPr>
          <p:cNvPicPr>
            <a:picLocks noChangeAspect="1" noChangeArrowheads="1"/>
          </p:cNvPicPr>
          <p:nvPr/>
        </p:nvPicPr>
        <p:blipFill>
          <a:blip r:embed="rId7" cstate="screen">
            <a:clrChange>
              <a:clrFrom>
                <a:srgbClr val="F6F6F6"/>
              </a:clrFrom>
              <a:clrTo>
                <a:srgbClr val="F6F6F6">
                  <a:alpha val="0"/>
                </a:srgbClr>
              </a:clrTo>
            </a:clrChange>
            <a:extLst>
              <a:ext uri="{28A0092B-C50C-407E-A947-70E740481C1C}">
                <a14:useLocalDpi xmlns:a14="http://schemas.microsoft.com/office/drawing/2010/main"/>
              </a:ext>
            </a:extLst>
          </a:blip>
          <a:srcRect/>
          <a:stretch>
            <a:fillRect/>
          </a:stretch>
        </p:blipFill>
        <p:spPr bwMode="auto">
          <a:xfrm>
            <a:off x="2671879" y="1659801"/>
            <a:ext cx="618892" cy="6362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855856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67F7D3-2AC7-35E0-07C8-B0A864CDDA8D}"/>
            </a:ext>
          </a:extLst>
        </p:cNvPr>
        <p:cNvGrpSpPr/>
        <p:nvPr/>
      </p:nvGrpSpPr>
      <p:grpSpPr>
        <a:xfrm>
          <a:off x="0" y="0"/>
          <a:ext cx="0" cy="0"/>
          <a:chOff x="0" y="0"/>
          <a:chExt cx="0" cy="0"/>
        </a:xfrm>
      </p:grpSpPr>
      <p:pic>
        <p:nvPicPr>
          <p:cNvPr id="13" name="Imagen 12">
            <a:extLst>
              <a:ext uri="{FF2B5EF4-FFF2-40B4-BE49-F238E27FC236}">
                <a16:creationId xmlns:a16="http://schemas.microsoft.com/office/drawing/2014/main" id="{9090FD48-A00E-1A94-B325-23255E3B94FE}"/>
              </a:ext>
            </a:extLst>
          </p:cNvPr>
          <p:cNvPicPr>
            <a:picLocks noGrp="1" noRot="1" noChangeAspect="1" noMove="1" noResize="1" noEditPoints="1" noAdjustHandles="1" noChangeArrowheads="1" noChangeShapeType="1" noCrop="1"/>
          </p:cNvPicPr>
          <p:nvPr/>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2" name="TextBox 11">
            <a:extLst>
              <a:ext uri="{FF2B5EF4-FFF2-40B4-BE49-F238E27FC236}">
                <a16:creationId xmlns:a16="http://schemas.microsoft.com/office/drawing/2014/main" id="{F69606D1-78EE-54B0-0B3D-90F7AB94912C}"/>
              </a:ext>
            </a:extLst>
          </p:cNvPr>
          <p:cNvSpPr txBox="1"/>
          <p:nvPr/>
        </p:nvSpPr>
        <p:spPr>
          <a:xfrm>
            <a:off x="556719" y="2459504"/>
            <a:ext cx="5444490" cy="1938992"/>
          </a:xfrm>
          <a:prstGeom prst="rect">
            <a:avLst/>
          </a:prstGeom>
          <a:noFill/>
        </p:spPr>
        <p:txBody>
          <a:bodyPr wrap="square">
            <a:spAutoFit/>
          </a:bodyPr>
          <a:lstStyle/>
          <a:p>
            <a:r>
              <a:rPr lang="es-MX" sz="2000" b="1" i="1" dirty="0">
                <a:solidFill>
                  <a:srgbClr val="655F54"/>
                </a:solidFill>
                <a:effectLst/>
                <a:ea typeface="Calibri" panose="020F0502020204030204" pitchFamily="34" charset="0"/>
                <a:cs typeface="Arial" panose="020B0604020202020204" pitchFamily="34" charset="0"/>
              </a:rPr>
              <a:t>Calidad del agua y salud ambiental: </a:t>
            </a:r>
          </a:p>
          <a:p>
            <a:pPr marL="342900" indent="-342900">
              <a:buFont typeface="Arial" panose="020B0604020202020204" pitchFamily="34" charset="0"/>
              <a:buChar char="•"/>
            </a:pPr>
            <a:r>
              <a:rPr lang="es-MX" sz="2000" dirty="0">
                <a:solidFill>
                  <a:srgbClr val="655F54"/>
                </a:solidFill>
                <a:ea typeface="Calibri" panose="020F0502020204030204" pitchFamily="34" charset="0"/>
                <a:cs typeface="Arial" panose="020B0604020202020204" pitchFamily="34" charset="0"/>
              </a:rPr>
              <a:t>Colecta y </a:t>
            </a:r>
            <a:r>
              <a:rPr lang="es-MX" sz="2000" dirty="0">
                <a:solidFill>
                  <a:srgbClr val="655F54"/>
                </a:solidFill>
                <a:effectLst/>
                <a:ea typeface="Calibri" panose="020F0502020204030204" pitchFamily="34" charset="0"/>
                <a:cs typeface="Arial" panose="020B0604020202020204" pitchFamily="34" charset="0"/>
              </a:rPr>
              <a:t>caracterización de macroinvertebrados bioindicadores de la calidad del agua con fichas didácticas</a:t>
            </a:r>
            <a:r>
              <a:rPr lang="es-MX" sz="2000" dirty="0">
                <a:solidFill>
                  <a:srgbClr val="655F54"/>
                </a:solidFill>
                <a:ea typeface="Calibri" panose="020F0502020204030204" pitchFamily="34" charset="0"/>
                <a:cs typeface="Arial" panose="020B0604020202020204" pitchFamily="34" charset="0"/>
              </a:rPr>
              <a:t>. </a:t>
            </a:r>
          </a:p>
          <a:p>
            <a:pPr marL="285750" indent="-285750">
              <a:buFont typeface="Arial" panose="020B0604020202020204" pitchFamily="34" charset="0"/>
              <a:buChar char="•"/>
            </a:pPr>
            <a:r>
              <a:rPr lang="es-MX" sz="2000" dirty="0">
                <a:solidFill>
                  <a:srgbClr val="655F54"/>
                </a:solidFill>
                <a:ea typeface="Calibri" panose="020F0502020204030204" pitchFamily="34" charset="0"/>
                <a:cs typeface="Arial" panose="020B0604020202020204" pitchFamily="34" charset="0"/>
              </a:rPr>
              <a:t>C</a:t>
            </a:r>
            <a:r>
              <a:rPr lang="es-MX" sz="2000" dirty="0">
                <a:solidFill>
                  <a:srgbClr val="655F54"/>
                </a:solidFill>
                <a:effectLst/>
                <a:ea typeface="Calibri" panose="020F0502020204030204" pitchFamily="34" charset="0"/>
                <a:cs typeface="Arial" panose="020B0604020202020204" pitchFamily="34" charset="0"/>
              </a:rPr>
              <a:t>aracterización de usos sociales históricos, presentes y deseables.</a:t>
            </a:r>
          </a:p>
        </p:txBody>
      </p:sp>
      <p:pic>
        <p:nvPicPr>
          <p:cNvPr id="11" name="Picture 10">
            <a:extLst>
              <a:ext uri="{FF2B5EF4-FFF2-40B4-BE49-F238E27FC236}">
                <a16:creationId xmlns:a16="http://schemas.microsoft.com/office/drawing/2014/main" id="{395D7DC0-27ED-5479-A21C-E5267D7B061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223322" y="1923644"/>
            <a:ext cx="2411959" cy="1490751"/>
          </a:xfrm>
          <a:prstGeom prst="rect">
            <a:avLst/>
          </a:prstGeom>
        </p:spPr>
      </p:pic>
      <p:pic>
        <p:nvPicPr>
          <p:cNvPr id="8" name="Picture 7">
            <a:extLst>
              <a:ext uri="{FF2B5EF4-FFF2-40B4-BE49-F238E27FC236}">
                <a16:creationId xmlns:a16="http://schemas.microsoft.com/office/drawing/2014/main" id="{A43F7C96-3AA8-F2B6-5E32-1AB17F89EA97}"/>
              </a:ext>
            </a:extLst>
          </p:cNvPr>
          <p:cNvPicPr>
            <a:picLocks noChangeAspect="1"/>
          </p:cNvPicPr>
          <p:nvPr/>
        </p:nvPicPr>
        <p:blipFill>
          <a:blip r:embed="rId4" cstate="screen">
            <a:extLst>
              <a:ext uri="{28A0092B-C50C-407E-A947-70E740481C1C}">
                <a14:useLocalDpi xmlns:a14="http://schemas.microsoft.com/office/drawing/2010/main"/>
              </a:ext>
            </a:extLst>
          </a:blip>
          <a:srcRect t="1900" b="-1299"/>
          <a:stretch/>
        </p:blipFill>
        <p:spPr>
          <a:xfrm>
            <a:off x="6846094" y="1923644"/>
            <a:ext cx="2339753" cy="3148292"/>
          </a:xfrm>
          <a:prstGeom prst="rect">
            <a:avLst/>
          </a:prstGeom>
        </p:spPr>
      </p:pic>
      <p:pic>
        <p:nvPicPr>
          <p:cNvPr id="2" name="Picture 1">
            <a:extLst>
              <a:ext uri="{FF2B5EF4-FFF2-40B4-BE49-F238E27FC236}">
                <a16:creationId xmlns:a16="http://schemas.microsoft.com/office/drawing/2014/main" id="{DA785479-E7CD-5344-1600-94843EBB495C}"/>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288353" y="3429000"/>
            <a:ext cx="2331688" cy="1490751"/>
          </a:xfrm>
          <a:prstGeom prst="rect">
            <a:avLst/>
          </a:prstGeom>
        </p:spPr>
      </p:pic>
      <p:sp>
        <p:nvSpPr>
          <p:cNvPr id="3" name="CuadroTexto 5">
            <a:extLst>
              <a:ext uri="{FF2B5EF4-FFF2-40B4-BE49-F238E27FC236}">
                <a16:creationId xmlns:a16="http://schemas.microsoft.com/office/drawing/2014/main" id="{7107E112-FEE7-DA7A-DF46-47E6F27813E5}"/>
              </a:ext>
            </a:extLst>
          </p:cNvPr>
          <p:cNvSpPr txBox="1"/>
          <p:nvPr/>
        </p:nvSpPr>
        <p:spPr>
          <a:xfrm>
            <a:off x="655328" y="310616"/>
            <a:ext cx="5855022" cy="1200329"/>
          </a:xfrm>
          <a:prstGeom prst="rect">
            <a:avLst/>
          </a:prstGeom>
          <a:noFill/>
        </p:spPr>
        <p:txBody>
          <a:bodyPr wrap="square" rtlCol="0">
            <a:spAutoFit/>
          </a:bodyPr>
          <a:lstStyle/>
          <a:p>
            <a:r>
              <a:rPr lang="es-CO" sz="3600" b="1" dirty="0">
                <a:solidFill>
                  <a:srgbClr val="FFCB00"/>
                </a:solidFill>
                <a:latin typeface="Arial Black" panose="020B0604020202020204" pitchFamily="34" charset="0"/>
                <a:cs typeface="Arial Black" panose="020B0604020202020204" pitchFamily="34" charset="0"/>
              </a:rPr>
              <a:t>Las capacidades por andamiar…</a:t>
            </a:r>
          </a:p>
        </p:txBody>
      </p:sp>
      <p:pic>
        <p:nvPicPr>
          <p:cNvPr id="17" name="Picture 2" descr="Resultado de imagen para insect water png vector">
            <a:extLst>
              <a:ext uri="{FF2B5EF4-FFF2-40B4-BE49-F238E27FC236}">
                <a16:creationId xmlns:a16="http://schemas.microsoft.com/office/drawing/2014/main" id="{2A37BD76-FB63-280F-BB62-9DAF0CF39723}"/>
              </a:ext>
            </a:extLst>
          </p:cNvPr>
          <p:cNvPicPr>
            <a:picLocks noChangeAspect="1" noChangeArrowheads="1"/>
          </p:cNvPicPr>
          <p:nvPr/>
        </p:nvPicPr>
        <p:blipFill>
          <a:blip r:embed="rId6" cstate="screen">
            <a:clrChange>
              <a:clrFrom>
                <a:srgbClr val="F6F6F6"/>
              </a:clrFrom>
              <a:clrTo>
                <a:srgbClr val="F6F6F6">
                  <a:alpha val="0"/>
                </a:srgbClr>
              </a:clrTo>
            </a:clrChange>
            <a:duotone>
              <a:schemeClr val="accent1">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3006153" y="1821561"/>
            <a:ext cx="545337" cy="5461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931354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FA96A4-CE02-922E-4FDE-1C66FDECC7B0}"/>
            </a:ext>
          </a:extLst>
        </p:cNvPr>
        <p:cNvGrpSpPr/>
        <p:nvPr/>
      </p:nvGrpSpPr>
      <p:grpSpPr>
        <a:xfrm>
          <a:off x="0" y="0"/>
          <a:ext cx="0" cy="0"/>
          <a:chOff x="0" y="0"/>
          <a:chExt cx="0" cy="0"/>
        </a:xfrm>
      </p:grpSpPr>
      <p:pic>
        <p:nvPicPr>
          <p:cNvPr id="13" name="Imagen 12">
            <a:extLst>
              <a:ext uri="{FF2B5EF4-FFF2-40B4-BE49-F238E27FC236}">
                <a16:creationId xmlns:a16="http://schemas.microsoft.com/office/drawing/2014/main" id="{637BAB0D-EB09-4FF3-3F19-204A2724B64E}"/>
              </a:ext>
            </a:extLst>
          </p:cNvPr>
          <p:cNvPicPr>
            <a:picLocks noGrp="1" noRot="1" noChangeAspect="1" noMove="1" noResize="1" noEditPoints="1" noAdjustHandles="1" noChangeArrowheads="1" noChangeShapeType="1" noCrop="1"/>
          </p:cNvPicPr>
          <p:nvPr/>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2" name="TextBox 11">
            <a:extLst>
              <a:ext uri="{FF2B5EF4-FFF2-40B4-BE49-F238E27FC236}">
                <a16:creationId xmlns:a16="http://schemas.microsoft.com/office/drawing/2014/main" id="{C50EA43A-30B4-06BA-3B64-1B82C74B2EEF}"/>
              </a:ext>
            </a:extLst>
          </p:cNvPr>
          <p:cNvSpPr txBox="1"/>
          <p:nvPr/>
        </p:nvSpPr>
        <p:spPr>
          <a:xfrm>
            <a:off x="655328" y="2268764"/>
            <a:ext cx="5444490" cy="34778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2000" b="1" i="1" u="none" strike="noStrike" kern="1200" cap="none" spc="0" normalizeH="0" baseline="0" noProof="0" dirty="0">
                <a:ln>
                  <a:noFill/>
                </a:ln>
                <a:solidFill>
                  <a:srgbClr val="655F54"/>
                </a:solidFill>
                <a:effectLst/>
                <a:uLnTx/>
                <a:uFillTx/>
                <a:latin typeface="Aptos" panose="02110004020202020204"/>
                <a:ea typeface="Calibri" panose="020F0502020204030204" pitchFamily="34" charset="0"/>
                <a:cs typeface="Arial" panose="020B0604020202020204" pitchFamily="34" charset="0"/>
              </a:rPr>
              <a:t>Viverismo…</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MX" sz="2000" dirty="0">
                <a:solidFill>
                  <a:srgbClr val="655F54"/>
                </a:solidFill>
                <a:latin typeface="Aptos" panose="02110004020202020204"/>
                <a:ea typeface="Calibri" panose="020F0502020204030204" pitchFamily="34" charset="0"/>
                <a:cs typeface="Arial" panose="020B0604020202020204" pitchFamily="34" charset="0"/>
              </a:rPr>
              <a:t>Recorrido por el Jardín Botánico recuperando historias y relaciones etnobotánicas previas.</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MX" sz="2000" dirty="0">
                <a:solidFill>
                  <a:srgbClr val="655F54"/>
                </a:solidFill>
                <a:latin typeface="Aptos" panose="02110004020202020204"/>
                <a:ea typeface="Calibri" panose="020F0502020204030204" pitchFamily="34" charset="0"/>
                <a:cs typeface="Arial" panose="020B0604020202020204" pitchFamily="34" charset="0"/>
              </a:rPr>
              <a:t>Colecta y caracterización de semillas de bosque seco tropical.</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MX" sz="2000" dirty="0">
                <a:solidFill>
                  <a:srgbClr val="655F54"/>
                </a:solidFill>
                <a:latin typeface="Aptos" panose="02110004020202020204"/>
                <a:ea typeface="Calibri" panose="020F0502020204030204" pitchFamily="34" charset="0"/>
                <a:cs typeface="Arial" panose="020B0604020202020204" pitchFamily="34" charset="0"/>
              </a:rPr>
              <a:t>Siembra de plantas en el Jardín y en semilleros para germinación (filodrendos y guayacanes rosados).</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MX" sz="2000" dirty="0">
                <a:solidFill>
                  <a:srgbClr val="655F54"/>
                </a:solidFill>
                <a:latin typeface="Aptos" panose="02110004020202020204"/>
                <a:ea typeface="Calibri" panose="020F0502020204030204" pitchFamily="34" charset="0"/>
                <a:cs typeface="Arial" panose="020B0604020202020204" pitchFamily="34" charset="0"/>
              </a:rPr>
              <a:t>Preparación de apichí, repelente natural para plagas (ajo, tabaco, ají, alcohol).</a:t>
            </a:r>
          </a:p>
        </p:txBody>
      </p:sp>
      <p:sp>
        <p:nvSpPr>
          <p:cNvPr id="3" name="CuadroTexto 5">
            <a:extLst>
              <a:ext uri="{FF2B5EF4-FFF2-40B4-BE49-F238E27FC236}">
                <a16:creationId xmlns:a16="http://schemas.microsoft.com/office/drawing/2014/main" id="{9058ABF9-643B-209B-105C-74DF9ECC9251}"/>
              </a:ext>
            </a:extLst>
          </p:cNvPr>
          <p:cNvSpPr txBox="1"/>
          <p:nvPr/>
        </p:nvSpPr>
        <p:spPr>
          <a:xfrm>
            <a:off x="655328" y="310616"/>
            <a:ext cx="5855022"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CO" sz="3600" b="1" i="0" u="none" strike="noStrike" kern="1200" cap="none" spc="0" normalizeH="0" baseline="0" noProof="0" dirty="0">
                <a:ln>
                  <a:noFill/>
                </a:ln>
                <a:solidFill>
                  <a:srgbClr val="FFCB00"/>
                </a:solidFill>
                <a:effectLst/>
                <a:uLnTx/>
                <a:uFillTx/>
                <a:latin typeface="Arial Black" panose="020B0604020202020204" pitchFamily="34" charset="0"/>
                <a:ea typeface="+mn-ea"/>
                <a:cs typeface="Arial Black" panose="020B0604020202020204" pitchFamily="34" charset="0"/>
              </a:rPr>
              <a:t>Las capacidades por andamiar…</a:t>
            </a:r>
          </a:p>
        </p:txBody>
      </p:sp>
      <p:pic>
        <p:nvPicPr>
          <p:cNvPr id="4" name="Picture 3" descr="A group of people holding dirt&#10;&#10;Description automatically generated">
            <a:extLst>
              <a:ext uri="{FF2B5EF4-FFF2-40B4-BE49-F238E27FC236}">
                <a16:creationId xmlns:a16="http://schemas.microsoft.com/office/drawing/2014/main" id="{B391F8BB-B88F-D755-7259-E96C1299B57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176558" y="1887151"/>
            <a:ext cx="4865903" cy="3243935"/>
          </a:xfrm>
          <a:prstGeom prst="roundRect">
            <a:avLst>
              <a:gd name="adj" fmla="val 8445"/>
            </a:avLst>
          </a:prstGeom>
        </p:spPr>
      </p:pic>
      <p:pic>
        <p:nvPicPr>
          <p:cNvPr id="6" name="Picture 2" descr="Resultado de imagen para plant png vector">
            <a:extLst>
              <a:ext uri="{FF2B5EF4-FFF2-40B4-BE49-F238E27FC236}">
                <a16:creationId xmlns:a16="http://schemas.microsoft.com/office/drawing/2014/main" id="{8E5EE585-5436-18CF-98D9-6A18EC5D3536}"/>
              </a:ext>
            </a:extLst>
          </p:cNvPr>
          <p:cNvPicPr>
            <a:picLocks noChangeAspect="1" noChangeArrowheads="1"/>
          </p:cNvPicPr>
          <p:nvPr/>
        </p:nvPicPr>
        <p:blipFill>
          <a:blip r:embed="rId4" cstate="screen">
            <a:duotone>
              <a:schemeClr val="accent3">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3196743" y="1794024"/>
            <a:ext cx="361660" cy="4747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31625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01A35C-DEE9-1FB3-0C6D-227C6F61D2A6}"/>
            </a:ext>
          </a:extLst>
        </p:cNvPr>
        <p:cNvGrpSpPr/>
        <p:nvPr/>
      </p:nvGrpSpPr>
      <p:grpSpPr>
        <a:xfrm>
          <a:off x="0" y="0"/>
          <a:ext cx="0" cy="0"/>
          <a:chOff x="0" y="0"/>
          <a:chExt cx="0" cy="0"/>
        </a:xfrm>
      </p:grpSpPr>
      <p:pic>
        <p:nvPicPr>
          <p:cNvPr id="13" name="Imagen 12">
            <a:extLst>
              <a:ext uri="{FF2B5EF4-FFF2-40B4-BE49-F238E27FC236}">
                <a16:creationId xmlns:a16="http://schemas.microsoft.com/office/drawing/2014/main" id="{31472DCC-89D1-A164-64D6-FC75B0A60035}"/>
              </a:ext>
            </a:extLst>
          </p:cNvPr>
          <p:cNvPicPr>
            <a:picLocks noGrp="1" noRot="1" noChangeAspect="1" noMove="1" noResize="1" noEditPoints="1" noAdjustHandles="1" noChangeArrowheads="1" noChangeShapeType="1" noCrop="1"/>
          </p:cNvPicPr>
          <p:nvPr/>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extBox 1">
            <a:extLst>
              <a:ext uri="{FF2B5EF4-FFF2-40B4-BE49-F238E27FC236}">
                <a16:creationId xmlns:a16="http://schemas.microsoft.com/office/drawing/2014/main" id="{C1C56A80-27EF-000D-966B-FBE4928FFC91}"/>
              </a:ext>
            </a:extLst>
          </p:cNvPr>
          <p:cNvSpPr txBox="1"/>
          <p:nvPr/>
        </p:nvSpPr>
        <p:spPr>
          <a:xfrm>
            <a:off x="3724275" y="1355725"/>
            <a:ext cx="8353425" cy="4401205"/>
          </a:xfrm>
          <a:prstGeom prst="rect">
            <a:avLst/>
          </a:prstGeom>
          <a:noFill/>
        </p:spPr>
        <p:txBody>
          <a:bodyPr wrap="square" rtlCol="0">
            <a:spAutoFit/>
          </a:bodyPr>
          <a:lstStyle/>
          <a:p>
            <a:r>
              <a:rPr lang="es-MX" sz="2000" b="1" i="1" dirty="0">
                <a:solidFill>
                  <a:srgbClr val="655F54"/>
                </a:solidFill>
                <a:effectLst/>
                <a:ea typeface="Calibri" panose="020F0502020204030204" pitchFamily="34" charset="0"/>
                <a:cs typeface="Arial" panose="020B0604020202020204" pitchFamily="34" charset="0"/>
              </a:rPr>
              <a:t>Articulación ciudadana</a:t>
            </a:r>
            <a:r>
              <a:rPr lang="es-MX" sz="2000" dirty="0">
                <a:solidFill>
                  <a:srgbClr val="655F54"/>
                </a:solidFill>
                <a:effectLst/>
                <a:ea typeface="Calibri" panose="020F0502020204030204" pitchFamily="34" charset="0"/>
                <a:cs typeface="Arial" panose="020B0604020202020204" pitchFamily="34" charset="0"/>
              </a:rPr>
              <a:t>: </a:t>
            </a:r>
          </a:p>
          <a:p>
            <a:pPr marL="285750" indent="-285750">
              <a:buFont typeface="Arial" panose="020B0604020202020204" pitchFamily="34" charset="0"/>
              <a:buChar char="•"/>
            </a:pPr>
            <a:r>
              <a:rPr lang="es-MX" sz="2000" i="1" dirty="0">
                <a:solidFill>
                  <a:srgbClr val="655F54"/>
                </a:solidFill>
                <a:effectLst/>
                <a:ea typeface="Calibri" panose="020F0502020204030204" pitchFamily="34" charset="0"/>
                <a:cs typeface="Arial" panose="020B0604020202020204" pitchFamily="34" charset="0"/>
              </a:rPr>
              <a:t>LSC 2017-2019:</a:t>
            </a:r>
            <a:r>
              <a:rPr lang="es-MX" sz="2000" dirty="0">
                <a:solidFill>
                  <a:srgbClr val="655F54"/>
                </a:solidFill>
                <a:effectLst/>
                <a:ea typeface="Calibri" panose="020F0502020204030204" pitchFamily="34" charset="0"/>
                <a:cs typeface="Arial" panose="020B0604020202020204" pitchFamily="34" charset="0"/>
              </a:rPr>
              <a:t> 850 personas. </a:t>
            </a:r>
          </a:p>
          <a:p>
            <a:pPr marL="285750" indent="-285750">
              <a:buFont typeface="Arial" panose="020B0604020202020204" pitchFamily="34" charset="0"/>
              <a:buChar char="•"/>
            </a:pPr>
            <a:r>
              <a:rPr lang="es-MX" sz="2000" i="1" dirty="0">
                <a:solidFill>
                  <a:srgbClr val="655F54"/>
                </a:solidFill>
                <a:effectLst/>
                <a:ea typeface="Calibri" panose="020F0502020204030204" pitchFamily="34" charset="0"/>
                <a:cs typeface="Arial" panose="020B0604020202020204" pitchFamily="34" charset="0"/>
              </a:rPr>
              <a:t>LSC 2024</a:t>
            </a:r>
            <a:r>
              <a:rPr lang="es-MX" sz="2000" i="1" dirty="0">
                <a:solidFill>
                  <a:srgbClr val="655F54"/>
                </a:solidFill>
                <a:ea typeface="Calibri" panose="020F0502020204030204" pitchFamily="34" charset="0"/>
                <a:cs typeface="Arial" panose="020B0604020202020204" pitchFamily="34" charset="0"/>
              </a:rPr>
              <a:t>:</a:t>
            </a:r>
            <a:r>
              <a:rPr lang="es-MX" sz="2000" dirty="0">
                <a:solidFill>
                  <a:srgbClr val="655F54"/>
                </a:solidFill>
                <a:ea typeface="Calibri" panose="020F0502020204030204" pitchFamily="34" charset="0"/>
                <a:cs typeface="Arial" panose="020B0604020202020204" pitchFamily="34" charset="0"/>
              </a:rPr>
              <a:t> </a:t>
            </a:r>
            <a:r>
              <a:rPr lang="es-MX" sz="2000" dirty="0">
                <a:solidFill>
                  <a:srgbClr val="655F54"/>
                </a:solidFill>
                <a:effectLst/>
                <a:ea typeface="Calibri" panose="020F0502020204030204" pitchFamily="34" charset="0"/>
                <a:cs typeface="Arial" panose="020B0604020202020204" pitchFamily="34" charset="0"/>
              </a:rPr>
              <a:t>407 personas.</a:t>
            </a:r>
          </a:p>
          <a:p>
            <a:endParaRPr lang="es-MX" sz="2000" dirty="0">
              <a:solidFill>
                <a:srgbClr val="655F54"/>
              </a:solidFill>
              <a:effectLst/>
              <a:ea typeface="Calibri" panose="020F0502020204030204" pitchFamily="34" charset="0"/>
              <a:cs typeface="Arial" panose="020B0604020202020204" pitchFamily="34" charset="0"/>
            </a:endParaRPr>
          </a:p>
          <a:p>
            <a:r>
              <a:rPr lang="es-MX" sz="2000" b="1" i="1" dirty="0">
                <a:solidFill>
                  <a:srgbClr val="655F54"/>
                </a:solidFill>
                <a:effectLst/>
                <a:ea typeface="Calibri" panose="020F0502020204030204" pitchFamily="34" charset="0"/>
                <a:cs typeface="Arial" panose="020B0604020202020204" pitchFamily="34" charset="0"/>
              </a:rPr>
              <a:t>Valoración de la biodiversidad: </a:t>
            </a:r>
          </a:p>
          <a:p>
            <a:pPr marL="285750" indent="-285750">
              <a:buFont typeface="Arial" panose="020B0604020202020204" pitchFamily="34" charset="0"/>
              <a:buChar char="•"/>
            </a:pPr>
            <a:r>
              <a:rPr lang="es-MX" sz="2000" dirty="0">
                <a:solidFill>
                  <a:srgbClr val="655F54"/>
                </a:solidFill>
                <a:effectLst/>
                <a:ea typeface="Calibri" panose="020F0502020204030204" pitchFamily="34" charset="0"/>
                <a:cs typeface="Arial" panose="020B0604020202020204" pitchFamily="34" charset="0"/>
              </a:rPr>
              <a:t>580 </a:t>
            </a:r>
            <a:r>
              <a:rPr lang="es-MX" sz="2000" dirty="0">
                <a:solidFill>
                  <a:srgbClr val="655F54"/>
                </a:solidFill>
                <a:ea typeface="Calibri" panose="020F0502020204030204" pitchFamily="34" charset="0"/>
                <a:cs typeface="Arial" panose="020B0604020202020204" pitchFamily="34" charset="0"/>
              </a:rPr>
              <a:t>registro</a:t>
            </a:r>
            <a:r>
              <a:rPr lang="es-MX" sz="2000" dirty="0">
                <a:solidFill>
                  <a:srgbClr val="655F54"/>
                </a:solidFill>
                <a:effectLst/>
                <a:ea typeface="Calibri" panose="020F0502020204030204" pitchFamily="34" charset="0"/>
                <a:cs typeface="Arial" panose="020B0604020202020204" pitchFamily="34" charset="0"/>
              </a:rPr>
              <a:t>s (aves, plantas, insectos, hongos y otros organismos). </a:t>
            </a:r>
          </a:p>
          <a:p>
            <a:pPr marL="285750" indent="-285750">
              <a:buFont typeface="Arial" panose="020B0604020202020204" pitchFamily="34" charset="0"/>
              <a:buChar char="•"/>
            </a:pPr>
            <a:r>
              <a:rPr lang="es-MX" sz="2000" dirty="0">
                <a:solidFill>
                  <a:srgbClr val="655F54"/>
                </a:solidFill>
                <a:effectLst/>
                <a:ea typeface="Calibri" panose="020F0502020204030204" pitchFamily="34" charset="0"/>
                <a:cs typeface="Arial" panose="020B0604020202020204" pitchFamily="34" charset="0"/>
              </a:rPr>
              <a:t>Aumento de especies de aves registradas (46 a 54), abundancia relativa (80 a 88) y un cambio en el índice de dominancia de especies (de 0,06 a 0,04).</a:t>
            </a:r>
          </a:p>
          <a:p>
            <a:pPr marL="285750" indent="-285750">
              <a:buFont typeface="Arial" panose="020B0604020202020204" pitchFamily="34" charset="0"/>
              <a:buChar char="•"/>
            </a:pPr>
            <a:r>
              <a:rPr lang="es-MX" sz="2000" dirty="0">
                <a:solidFill>
                  <a:srgbClr val="655F54"/>
                </a:solidFill>
                <a:effectLst/>
                <a:ea typeface="Calibri" panose="020F0502020204030204" pitchFamily="34" charset="0"/>
                <a:cs typeface="Arial" panose="020B0604020202020204" pitchFamily="34" charset="0"/>
              </a:rPr>
              <a:t>Resultados consistentes con la implementación de actividades de reforestación incluidos en el LSC.</a:t>
            </a:r>
          </a:p>
          <a:p>
            <a:endParaRPr lang="es-MX" sz="2000" dirty="0">
              <a:solidFill>
                <a:srgbClr val="655F54"/>
              </a:solidFill>
              <a:effectLst/>
              <a:ea typeface="Calibri" panose="020F0502020204030204" pitchFamily="34" charset="0"/>
              <a:cs typeface="Arial" panose="020B0604020202020204" pitchFamily="34" charset="0"/>
            </a:endParaRPr>
          </a:p>
          <a:p>
            <a:r>
              <a:rPr lang="es-MX" sz="2000" dirty="0">
                <a:solidFill>
                  <a:srgbClr val="655F54"/>
                </a:solidFill>
                <a:effectLst/>
                <a:ea typeface="Calibri" panose="020F0502020204030204" pitchFamily="34" charset="0"/>
                <a:cs typeface="Arial" panose="020B0604020202020204" pitchFamily="34" charset="0"/>
              </a:rPr>
              <a:t>Se recogieron 450 fotografías, 51 fueron seleccionadas para una exposición pública en el Jardín Botánico de Cali. </a:t>
            </a:r>
          </a:p>
        </p:txBody>
      </p:sp>
      <p:pic>
        <p:nvPicPr>
          <p:cNvPr id="4" name="Picture 3">
            <a:extLst>
              <a:ext uri="{FF2B5EF4-FFF2-40B4-BE49-F238E27FC236}">
                <a16:creationId xmlns:a16="http://schemas.microsoft.com/office/drawing/2014/main" id="{338800A2-F665-AC46-A9ED-B10FA4CDB256}"/>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342900" y="1355725"/>
            <a:ext cx="3267075" cy="3981421"/>
          </a:xfrm>
          <a:prstGeom prst="rect">
            <a:avLst/>
          </a:prstGeom>
        </p:spPr>
      </p:pic>
      <p:sp>
        <p:nvSpPr>
          <p:cNvPr id="8" name="CuadroTexto 5">
            <a:extLst>
              <a:ext uri="{FF2B5EF4-FFF2-40B4-BE49-F238E27FC236}">
                <a16:creationId xmlns:a16="http://schemas.microsoft.com/office/drawing/2014/main" id="{BA6A205B-76CA-560F-7336-03B2FB6E3645}"/>
              </a:ext>
            </a:extLst>
          </p:cNvPr>
          <p:cNvSpPr txBox="1"/>
          <p:nvPr/>
        </p:nvSpPr>
        <p:spPr>
          <a:xfrm>
            <a:off x="655328" y="310616"/>
            <a:ext cx="5855022"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CO" sz="3600" b="1" i="0" u="none" strike="noStrike" kern="1200" cap="none" spc="0" normalizeH="0" baseline="0" noProof="0" dirty="0">
                <a:ln>
                  <a:noFill/>
                </a:ln>
                <a:solidFill>
                  <a:srgbClr val="FFCB00"/>
                </a:solidFill>
                <a:effectLst/>
                <a:uLnTx/>
                <a:uFillTx/>
                <a:latin typeface="Arial Black" panose="020B0604020202020204" pitchFamily="34" charset="0"/>
                <a:ea typeface="+mn-ea"/>
                <a:cs typeface="Arial Black" panose="020B0604020202020204" pitchFamily="34" charset="0"/>
              </a:rPr>
              <a:t>Los resultados…</a:t>
            </a:r>
          </a:p>
        </p:txBody>
      </p:sp>
    </p:spTree>
    <p:extLst>
      <p:ext uri="{BB962C8B-B14F-4D97-AF65-F5344CB8AC3E}">
        <p14:creationId xmlns:p14="http://schemas.microsoft.com/office/powerpoint/2010/main" val="28434193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49F129-DEE0-2617-A1B1-17ABAA88CE73}"/>
            </a:ext>
          </a:extLst>
        </p:cNvPr>
        <p:cNvGrpSpPr/>
        <p:nvPr/>
      </p:nvGrpSpPr>
      <p:grpSpPr>
        <a:xfrm>
          <a:off x="0" y="0"/>
          <a:ext cx="0" cy="0"/>
          <a:chOff x="0" y="0"/>
          <a:chExt cx="0" cy="0"/>
        </a:xfrm>
      </p:grpSpPr>
      <p:pic>
        <p:nvPicPr>
          <p:cNvPr id="13" name="Imagen 12">
            <a:extLst>
              <a:ext uri="{FF2B5EF4-FFF2-40B4-BE49-F238E27FC236}">
                <a16:creationId xmlns:a16="http://schemas.microsoft.com/office/drawing/2014/main" id="{770F884C-61E8-AF98-01AC-69318168E202}"/>
              </a:ext>
            </a:extLst>
          </p:cNvPr>
          <p:cNvPicPr>
            <a:picLocks noGrp="1" noRot="1" noChangeAspect="1" noMove="1" noResize="1" noEditPoints="1" noAdjustHandles="1" noChangeArrowheads="1" noChangeShapeType="1" noCrop="1"/>
          </p:cNvPicPr>
          <p:nvPr/>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grpSp>
        <p:nvGrpSpPr>
          <p:cNvPr id="2" name="Group 1">
            <a:extLst>
              <a:ext uri="{FF2B5EF4-FFF2-40B4-BE49-F238E27FC236}">
                <a16:creationId xmlns:a16="http://schemas.microsoft.com/office/drawing/2014/main" id="{D70F2161-1C88-7DEA-2C16-70C847C62534}"/>
              </a:ext>
            </a:extLst>
          </p:cNvPr>
          <p:cNvGrpSpPr/>
          <p:nvPr/>
        </p:nvGrpSpPr>
        <p:grpSpPr>
          <a:xfrm>
            <a:off x="323671" y="1551667"/>
            <a:ext cx="9221546" cy="4357963"/>
            <a:chOff x="0" y="0"/>
            <a:chExt cx="9144000" cy="4321316"/>
          </a:xfrm>
        </p:grpSpPr>
        <p:pic>
          <p:nvPicPr>
            <p:cNvPr id="3" name="Imagen 20">
              <a:extLst>
                <a:ext uri="{FF2B5EF4-FFF2-40B4-BE49-F238E27FC236}">
                  <a16:creationId xmlns:a16="http://schemas.microsoft.com/office/drawing/2014/main" id="{F79FDD29-87A4-4050-4D79-3868B80957C6}"/>
                </a:ext>
              </a:extLst>
            </p:cNvPr>
            <p:cNvPicPr>
              <a:picLocks noChangeAspect="1"/>
            </p:cNvPicPr>
            <p:nvPr/>
          </p:nvPicPr>
          <p:blipFill>
            <a:blip r:embed="rId3"/>
            <a:stretch>
              <a:fillRect/>
            </a:stretch>
          </p:blipFill>
          <p:spPr>
            <a:xfrm>
              <a:off x="0" y="0"/>
              <a:ext cx="9144000" cy="4321316"/>
            </a:xfrm>
            <a:prstGeom prst="rect">
              <a:avLst/>
            </a:prstGeom>
          </p:spPr>
        </p:pic>
        <p:sp>
          <p:nvSpPr>
            <p:cNvPr id="4" name="Forma libre: forma 24">
              <a:extLst>
                <a:ext uri="{FF2B5EF4-FFF2-40B4-BE49-F238E27FC236}">
                  <a16:creationId xmlns:a16="http://schemas.microsoft.com/office/drawing/2014/main" id="{221949A8-7ECA-18C0-4FF2-6396894EA99E}"/>
                </a:ext>
              </a:extLst>
            </p:cNvPr>
            <p:cNvSpPr/>
            <p:nvPr/>
          </p:nvSpPr>
          <p:spPr>
            <a:xfrm rot="153016">
              <a:off x="2770825" y="2077958"/>
              <a:ext cx="5478452" cy="1640729"/>
            </a:xfrm>
            <a:custGeom>
              <a:avLst/>
              <a:gdLst>
                <a:gd name="connsiteX0" fmla="*/ 7858539 w 7858539"/>
                <a:gd name="connsiteY0" fmla="*/ 2186609 h 2352260"/>
                <a:gd name="connsiteX1" fmla="*/ 6997148 w 7858539"/>
                <a:gd name="connsiteY1" fmla="*/ 2345635 h 2352260"/>
                <a:gd name="connsiteX2" fmla="*/ 6347791 w 7858539"/>
                <a:gd name="connsiteY2" fmla="*/ 2292626 h 2352260"/>
                <a:gd name="connsiteX3" fmla="*/ 5632174 w 7858539"/>
                <a:gd name="connsiteY3" fmla="*/ 2027583 h 2352260"/>
                <a:gd name="connsiteX4" fmla="*/ 5883965 w 7858539"/>
                <a:gd name="connsiteY4" fmla="*/ 1484244 h 2352260"/>
                <a:gd name="connsiteX5" fmla="*/ 5473148 w 7858539"/>
                <a:gd name="connsiteY5" fmla="*/ 1219200 h 2352260"/>
                <a:gd name="connsiteX6" fmla="*/ 4956313 w 7858539"/>
                <a:gd name="connsiteY6" fmla="*/ 848139 h 2352260"/>
                <a:gd name="connsiteX7" fmla="*/ 4333461 w 7858539"/>
                <a:gd name="connsiteY7" fmla="*/ 569844 h 2352260"/>
                <a:gd name="connsiteX8" fmla="*/ 3604591 w 7858539"/>
                <a:gd name="connsiteY8" fmla="*/ 265044 h 2352260"/>
                <a:gd name="connsiteX9" fmla="*/ 2875722 w 7858539"/>
                <a:gd name="connsiteY9" fmla="*/ 66261 h 2352260"/>
                <a:gd name="connsiteX10" fmla="*/ 2067339 w 7858539"/>
                <a:gd name="connsiteY10" fmla="*/ 0 h 2352260"/>
                <a:gd name="connsiteX11" fmla="*/ 1258956 w 7858539"/>
                <a:gd name="connsiteY11" fmla="*/ 26504 h 2352260"/>
                <a:gd name="connsiteX12" fmla="*/ 0 w 7858539"/>
                <a:gd name="connsiteY12" fmla="*/ 225287 h 2352260"/>
                <a:gd name="connsiteX13" fmla="*/ 0 w 7858539"/>
                <a:gd name="connsiteY13" fmla="*/ 225287 h 2352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858539" h="2352260">
                  <a:moveTo>
                    <a:pt x="7858539" y="2186609"/>
                  </a:moveTo>
                  <a:cubicBezTo>
                    <a:pt x="7553739" y="2257287"/>
                    <a:pt x="7248939" y="2327966"/>
                    <a:pt x="6997148" y="2345635"/>
                  </a:cubicBezTo>
                  <a:cubicBezTo>
                    <a:pt x="6745357" y="2363304"/>
                    <a:pt x="6575287" y="2345635"/>
                    <a:pt x="6347791" y="2292626"/>
                  </a:cubicBezTo>
                  <a:cubicBezTo>
                    <a:pt x="6120295" y="2239617"/>
                    <a:pt x="5709478" y="2162313"/>
                    <a:pt x="5632174" y="2027583"/>
                  </a:cubicBezTo>
                  <a:cubicBezTo>
                    <a:pt x="5554870" y="1892853"/>
                    <a:pt x="5910469" y="1618974"/>
                    <a:pt x="5883965" y="1484244"/>
                  </a:cubicBezTo>
                  <a:cubicBezTo>
                    <a:pt x="5857461" y="1349514"/>
                    <a:pt x="5627757" y="1325217"/>
                    <a:pt x="5473148" y="1219200"/>
                  </a:cubicBezTo>
                  <a:cubicBezTo>
                    <a:pt x="5318539" y="1113183"/>
                    <a:pt x="5146261" y="956365"/>
                    <a:pt x="4956313" y="848139"/>
                  </a:cubicBezTo>
                  <a:cubicBezTo>
                    <a:pt x="4766365" y="739913"/>
                    <a:pt x="4558748" y="667026"/>
                    <a:pt x="4333461" y="569844"/>
                  </a:cubicBezTo>
                  <a:cubicBezTo>
                    <a:pt x="4108174" y="472662"/>
                    <a:pt x="3847547" y="348974"/>
                    <a:pt x="3604591" y="265044"/>
                  </a:cubicBezTo>
                  <a:cubicBezTo>
                    <a:pt x="3361634" y="181113"/>
                    <a:pt x="3131931" y="110435"/>
                    <a:pt x="2875722" y="66261"/>
                  </a:cubicBezTo>
                  <a:cubicBezTo>
                    <a:pt x="2619513" y="22087"/>
                    <a:pt x="2336800" y="6626"/>
                    <a:pt x="2067339" y="0"/>
                  </a:cubicBezTo>
                  <a:lnTo>
                    <a:pt x="1258956" y="26504"/>
                  </a:lnTo>
                  <a:cubicBezTo>
                    <a:pt x="914400" y="64052"/>
                    <a:pt x="0" y="225287"/>
                    <a:pt x="0" y="225287"/>
                  </a:cubicBezTo>
                  <a:lnTo>
                    <a:pt x="0" y="225287"/>
                  </a:lnTo>
                </a:path>
              </a:pathLst>
            </a:cu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200"/>
            </a:p>
          </p:txBody>
        </p:sp>
        <p:sp>
          <p:nvSpPr>
            <p:cNvPr id="5" name="Elipse 27">
              <a:extLst>
                <a:ext uri="{FF2B5EF4-FFF2-40B4-BE49-F238E27FC236}">
                  <a16:creationId xmlns:a16="http://schemas.microsoft.com/office/drawing/2014/main" id="{78D0D1D6-8A51-DCE1-2214-5420501089BB}"/>
                </a:ext>
              </a:extLst>
            </p:cNvPr>
            <p:cNvSpPr/>
            <p:nvPr/>
          </p:nvSpPr>
          <p:spPr>
            <a:xfrm>
              <a:off x="7325139" y="1120712"/>
              <a:ext cx="188844" cy="175628"/>
            </a:xfrm>
            <a:prstGeom prst="ellipse">
              <a:avLst/>
            </a:prstGeom>
            <a:solidFill>
              <a:srgbClr val="73AC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200"/>
            </a:p>
          </p:txBody>
        </p:sp>
        <p:sp>
          <p:nvSpPr>
            <p:cNvPr id="7" name="Elipse 28">
              <a:extLst>
                <a:ext uri="{FF2B5EF4-FFF2-40B4-BE49-F238E27FC236}">
                  <a16:creationId xmlns:a16="http://schemas.microsoft.com/office/drawing/2014/main" id="{734EB309-E36B-21EE-A5E4-29211D255B62}"/>
                </a:ext>
              </a:extLst>
            </p:cNvPr>
            <p:cNvSpPr/>
            <p:nvPr/>
          </p:nvSpPr>
          <p:spPr>
            <a:xfrm>
              <a:off x="7320170" y="1394735"/>
              <a:ext cx="188844" cy="175628"/>
            </a:xfrm>
            <a:prstGeom prst="ellipse">
              <a:avLst/>
            </a:prstGeom>
            <a:solidFill>
              <a:srgbClr val="FC4F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200"/>
            </a:p>
          </p:txBody>
        </p:sp>
        <p:sp>
          <p:nvSpPr>
            <p:cNvPr id="8" name="Elipse 29">
              <a:extLst>
                <a:ext uri="{FF2B5EF4-FFF2-40B4-BE49-F238E27FC236}">
                  <a16:creationId xmlns:a16="http://schemas.microsoft.com/office/drawing/2014/main" id="{CA37502A-737F-3139-9D6D-383C078E27EA}"/>
                </a:ext>
              </a:extLst>
            </p:cNvPr>
            <p:cNvSpPr/>
            <p:nvPr/>
          </p:nvSpPr>
          <p:spPr>
            <a:xfrm>
              <a:off x="7330110" y="1663174"/>
              <a:ext cx="188844" cy="175628"/>
            </a:xfrm>
            <a:prstGeom prst="ellipse">
              <a:avLst/>
            </a:prstGeom>
            <a:solidFill>
              <a:srgbClr val="349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200"/>
            </a:p>
          </p:txBody>
        </p:sp>
        <p:sp>
          <p:nvSpPr>
            <p:cNvPr id="9" name="Elipse 30">
              <a:extLst>
                <a:ext uri="{FF2B5EF4-FFF2-40B4-BE49-F238E27FC236}">
                  <a16:creationId xmlns:a16="http://schemas.microsoft.com/office/drawing/2014/main" id="{A4D547DE-EECB-B9EE-771A-D576C5438B2C}"/>
                </a:ext>
              </a:extLst>
            </p:cNvPr>
            <p:cNvSpPr/>
            <p:nvPr/>
          </p:nvSpPr>
          <p:spPr>
            <a:xfrm>
              <a:off x="7325141" y="1937197"/>
              <a:ext cx="188844" cy="175628"/>
            </a:xfrm>
            <a:prstGeom prst="ellipse">
              <a:avLst/>
            </a:prstGeom>
            <a:solidFill>
              <a:srgbClr val="FF12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200"/>
            </a:p>
          </p:txBody>
        </p:sp>
        <p:sp>
          <p:nvSpPr>
            <p:cNvPr id="10" name="Elipse 31">
              <a:extLst>
                <a:ext uri="{FF2B5EF4-FFF2-40B4-BE49-F238E27FC236}">
                  <a16:creationId xmlns:a16="http://schemas.microsoft.com/office/drawing/2014/main" id="{5F9DE4FE-8116-5CB7-096B-E09B72707495}"/>
                </a:ext>
              </a:extLst>
            </p:cNvPr>
            <p:cNvSpPr/>
            <p:nvPr/>
          </p:nvSpPr>
          <p:spPr>
            <a:xfrm>
              <a:off x="7325141" y="2216814"/>
              <a:ext cx="188844" cy="175628"/>
            </a:xfrm>
            <a:prstGeom prst="ellipse">
              <a:avLst/>
            </a:prstGeom>
            <a:solidFill>
              <a:srgbClr val="5656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200"/>
            </a:p>
          </p:txBody>
        </p:sp>
        <p:sp>
          <p:nvSpPr>
            <p:cNvPr id="11" name="CuadroTexto 32">
              <a:extLst>
                <a:ext uri="{FF2B5EF4-FFF2-40B4-BE49-F238E27FC236}">
                  <a16:creationId xmlns:a16="http://schemas.microsoft.com/office/drawing/2014/main" id="{7753EDA5-1C50-12C0-78B9-C8CB55C364CD}"/>
                </a:ext>
              </a:extLst>
            </p:cNvPr>
            <p:cNvSpPr txBox="1"/>
            <p:nvPr/>
          </p:nvSpPr>
          <p:spPr>
            <a:xfrm>
              <a:off x="7553739" y="1081319"/>
              <a:ext cx="683509" cy="276136"/>
            </a:xfrm>
            <a:prstGeom prst="rect">
              <a:avLst/>
            </a:prstGeom>
            <a:noFill/>
          </p:spPr>
          <p:txBody>
            <a:bodyPr wrap="none" rtlCol="0">
              <a:spAutoFit/>
            </a:bodyPr>
            <a:lstStyle/>
            <a:p>
              <a:r>
                <a:rPr lang="es-CO" sz="1000" dirty="0"/>
                <a:t>Plantas</a:t>
              </a:r>
            </a:p>
          </p:txBody>
        </p:sp>
        <p:sp>
          <p:nvSpPr>
            <p:cNvPr id="12" name="CuadroTexto 34">
              <a:extLst>
                <a:ext uri="{FF2B5EF4-FFF2-40B4-BE49-F238E27FC236}">
                  <a16:creationId xmlns:a16="http://schemas.microsoft.com/office/drawing/2014/main" id="{4F4ED9A7-27E7-7D12-EF79-9A7A01F78A33}"/>
                </a:ext>
              </a:extLst>
            </p:cNvPr>
            <p:cNvSpPr txBox="1"/>
            <p:nvPr/>
          </p:nvSpPr>
          <p:spPr>
            <a:xfrm>
              <a:off x="7558711" y="1354097"/>
              <a:ext cx="906432" cy="276136"/>
            </a:xfrm>
            <a:prstGeom prst="rect">
              <a:avLst/>
            </a:prstGeom>
            <a:noFill/>
          </p:spPr>
          <p:txBody>
            <a:bodyPr wrap="none" rtlCol="0">
              <a:spAutoFit/>
            </a:bodyPr>
            <a:lstStyle/>
            <a:p>
              <a:r>
                <a:rPr lang="es-CO" sz="1000" dirty="0"/>
                <a:t>Artrópodos</a:t>
              </a:r>
            </a:p>
          </p:txBody>
        </p:sp>
        <p:sp>
          <p:nvSpPr>
            <p:cNvPr id="14" name="CuadroTexto 35">
              <a:extLst>
                <a:ext uri="{FF2B5EF4-FFF2-40B4-BE49-F238E27FC236}">
                  <a16:creationId xmlns:a16="http://schemas.microsoft.com/office/drawing/2014/main" id="{8FED2744-DE44-703B-538C-CEE2E419A19D}"/>
                </a:ext>
              </a:extLst>
            </p:cNvPr>
            <p:cNvSpPr txBox="1"/>
            <p:nvPr/>
          </p:nvSpPr>
          <p:spPr>
            <a:xfrm>
              <a:off x="7553742" y="1619426"/>
              <a:ext cx="1282163" cy="276136"/>
            </a:xfrm>
            <a:prstGeom prst="rect">
              <a:avLst/>
            </a:prstGeom>
            <a:noFill/>
          </p:spPr>
          <p:txBody>
            <a:bodyPr wrap="none" rtlCol="0">
              <a:spAutoFit/>
            </a:bodyPr>
            <a:lstStyle/>
            <a:p>
              <a:r>
                <a:rPr lang="es-CO" sz="1000" dirty="0"/>
                <a:t>Aves, Mamíferos</a:t>
              </a:r>
            </a:p>
          </p:txBody>
        </p:sp>
        <p:sp>
          <p:nvSpPr>
            <p:cNvPr id="15" name="CuadroTexto 36">
              <a:extLst>
                <a:ext uri="{FF2B5EF4-FFF2-40B4-BE49-F238E27FC236}">
                  <a16:creationId xmlns:a16="http://schemas.microsoft.com/office/drawing/2014/main" id="{5CFC7E27-CD9B-C189-B578-17F5AE2E941D}"/>
                </a:ext>
              </a:extLst>
            </p:cNvPr>
            <p:cNvSpPr txBox="1"/>
            <p:nvPr/>
          </p:nvSpPr>
          <p:spPr>
            <a:xfrm>
              <a:off x="7558713" y="1902144"/>
              <a:ext cx="699689" cy="276136"/>
            </a:xfrm>
            <a:prstGeom prst="rect">
              <a:avLst/>
            </a:prstGeom>
            <a:noFill/>
          </p:spPr>
          <p:txBody>
            <a:bodyPr wrap="none" rtlCol="0">
              <a:spAutoFit/>
            </a:bodyPr>
            <a:lstStyle/>
            <a:p>
              <a:r>
                <a:rPr lang="es-CO" sz="1000" dirty="0"/>
                <a:t>Hongos</a:t>
              </a:r>
            </a:p>
          </p:txBody>
        </p:sp>
        <p:sp>
          <p:nvSpPr>
            <p:cNvPr id="16" name="CuadroTexto 37">
              <a:extLst>
                <a:ext uri="{FF2B5EF4-FFF2-40B4-BE49-F238E27FC236}">
                  <a16:creationId xmlns:a16="http://schemas.microsoft.com/office/drawing/2014/main" id="{311BD082-78B7-054A-F98A-1DD7D1B3FFF0}"/>
                </a:ext>
              </a:extLst>
            </p:cNvPr>
            <p:cNvSpPr txBox="1"/>
            <p:nvPr/>
          </p:nvSpPr>
          <p:spPr>
            <a:xfrm>
              <a:off x="7553745" y="2187351"/>
              <a:ext cx="1034071" cy="276136"/>
            </a:xfrm>
            <a:prstGeom prst="rect">
              <a:avLst/>
            </a:prstGeom>
            <a:noFill/>
          </p:spPr>
          <p:txBody>
            <a:bodyPr wrap="none" rtlCol="0">
              <a:spAutoFit/>
            </a:bodyPr>
            <a:lstStyle/>
            <a:p>
              <a:r>
                <a:rPr lang="es-CO" sz="1000" dirty="0"/>
                <a:t>Desconocido</a:t>
              </a:r>
            </a:p>
          </p:txBody>
        </p:sp>
        <p:sp>
          <p:nvSpPr>
            <p:cNvPr id="17" name="CuadroTexto 38">
              <a:extLst>
                <a:ext uri="{FF2B5EF4-FFF2-40B4-BE49-F238E27FC236}">
                  <a16:creationId xmlns:a16="http://schemas.microsoft.com/office/drawing/2014/main" id="{6B3752E7-3EB4-761C-77FD-41456A1FAD39}"/>
                </a:ext>
              </a:extLst>
            </p:cNvPr>
            <p:cNvSpPr txBox="1"/>
            <p:nvPr/>
          </p:nvSpPr>
          <p:spPr>
            <a:xfrm>
              <a:off x="7117323" y="727466"/>
              <a:ext cx="1727573" cy="379687"/>
            </a:xfrm>
            <a:prstGeom prst="rect">
              <a:avLst/>
            </a:prstGeom>
            <a:noFill/>
          </p:spPr>
          <p:txBody>
            <a:bodyPr wrap="square" rtlCol="0">
              <a:spAutoFit/>
            </a:bodyPr>
            <a:lstStyle/>
            <a:p>
              <a:pPr algn="ctr"/>
              <a:r>
                <a:rPr lang="es-CO" sz="1600" dirty="0"/>
                <a:t>Registros</a:t>
              </a:r>
            </a:p>
          </p:txBody>
        </p:sp>
      </p:grpSp>
      <p:sp>
        <p:nvSpPr>
          <p:cNvPr id="18" name="CuadroTexto 38">
            <a:extLst>
              <a:ext uri="{FF2B5EF4-FFF2-40B4-BE49-F238E27FC236}">
                <a16:creationId xmlns:a16="http://schemas.microsoft.com/office/drawing/2014/main" id="{E1ED6339-4F4A-34C6-DA0B-0DFB59312A4F}"/>
              </a:ext>
            </a:extLst>
          </p:cNvPr>
          <p:cNvSpPr txBox="1"/>
          <p:nvPr/>
        </p:nvSpPr>
        <p:spPr>
          <a:xfrm>
            <a:off x="9698093" y="3528765"/>
            <a:ext cx="1777480" cy="830997"/>
          </a:xfrm>
          <a:prstGeom prst="rect">
            <a:avLst/>
          </a:prstGeom>
          <a:noFill/>
        </p:spPr>
        <p:txBody>
          <a:bodyPr wrap="square" rtlCol="0">
            <a:spAutoFit/>
          </a:bodyPr>
          <a:lstStyle/>
          <a:p>
            <a:r>
              <a:rPr lang="es-CO" sz="1600" dirty="0"/>
              <a:t>Tomado y adaptado de </a:t>
            </a:r>
            <a:r>
              <a:rPr lang="es-CO" sz="1600" dirty="0" err="1"/>
              <a:t>iNaturalist</a:t>
            </a:r>
            <a:endParaRPr lang="es-CO" sz="1600" dirty="0"/>
          </a:p>
        </p:txBody>
      </p:sp>
      <p:sp>
        <p:nvSpPr>
          <p:cNvPr id="19" name="CuadroTexto 5">
            <a:extLst>
              <a:ext uri="{FF2B5EF4-FFF2-40B4-BE49-F238E27FC236}">
                <a16:creationId xmlns:a16="http://schemas.microsoft.com/office/drawing/2014/main" id="{C97E930F-944C-5B2E-5CF5-02E446FB830F}"/>
              </a:ext>
            </a:extLst>
          </p:cNvPr>
          <p:cNvSpPr txBox="1"/>
          <p:nvPr/>
        </p:nvSpPr>
        <p:spPr>
          <a:xfrm>
            <a:off x="655328" y="310616"/>
            <a:ext cx="5855022"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CO" sz="3600" b="1" i="0" u="none" strike="noStrike" kern="1200" cap="none" spc="0" normalizeH="0" baseline="0" noProof="0" dirty="0">
                <a:ln>
                  <a:noFill/>
                </a:ln>
                <a:solidFill>
                  <a:srgbClr val="FFCB00"/>
                </a:solidFill>
                <a:effectLst/>
                <a:uLnTx/>
                <a:uFillTx/>
                <a:latin typeface="Arial Black" panose="020B0604020202020204" pitchFamily="34" charset="0"/>
                <a:ea typeface="+mn-ea"/>
                <a:cs typeface="Arial Black" panose="020B0604020202020204" pitchFamily="34" charset="0"/>
              </a:rPr>
              <a:t>Los resultados…</a:t>
            </a:r>
          </a:p>
        </p:txBody>
      </p:sp>
    </p:spTree>
    <p:extLst>
      <p:ext uri="{BB962C8B-B14F-4D97-AF65-F5344CB8AC3E}">
        <p14:creationId xmlns:p14="http://schemas.microsoft.com/office/powerpoint/2010/main" val="24321301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CCD4B2-CC13-FA5D-9976-DDC82B4BF379}"/>
            </a:ext>
          </a:extLst>
        </p:cNvPr>
        <p:cNvGrpSpPr/>
        <p:nvPr/>
      </p:nvGrpSpPr>
      <p:grpSpPr>
        <a:xfrm>
          <a:off x="0" y="0"/>
          <a:ext cx="0" cy="0"/>
          <a:chOff x="0" y="0"/>
          <a:chExt cx="0" cy="0"/>
        </a:xfrm>
      </p:grpSpPr>
      <p:pic>
        <p:nvPicPr>
          <p:cNvPr id="13" name="Imagen 12">
            <a:extLst>
              <a:ext uri="{FF2B5EF4-FFF2-40B4-BE49-F238E27FC236}">
                <a16:creationId xmlns:a16="http://schemas.microsoft.com/office/drawing/2014/main" id="{C3A1228A-0C1E-8179-45A2-A20AA2EB0C8B}"/>
              </a:ext>
            </a:extLst>
          </p:cNvPr>
          <p:cNvPicPr>
            <a:picLocks noGrp="1" noRot="1" noChangeAspect="1" noMove="1" noResize="1" noEditPoints="1" noAdjustHandles="1" noChangeArrowheads="1" noChangeShapeType="1" noCrop="1"/>
          </p:cNvPicPr>
          <p:nvPr/>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5" name="Picture 4">
            <a:extLst>
              <a:ext uri="{FF2B5EF4-FFF2-40B4-BE49-F238E27FC236}">
                <a16:creationId xmlns:a16="http://schemas.microsoft.com/office/drawing/2014/main" id="{4790E617-D3C6-491F-F105-B4304AF2EE51}"/>
              </a:ext>
            </a:extLst>
          </p:cNvPr>
          <p:cNvPicPr>
            <a:picLocks noChangeAspect="1"/>
          </p:cNvPicPr>
          <p:nvPr/>
        </p:nvPicPr>
        <p:blipFill>
          <a:blip r:embed="rId3"/>
          <a:stretch>
            <a:fillRect/>
          </a:stretch>
        </p:blipFill>
        <p:spPr>
          <a:xfrm>
            <a:off x="186204" y="1276890"/>
            <a:ext cx="2218611" cy="4395881"/>
          </a:xfrm>
          <a:prstGeom prst="rect">
            <a:avLst/>
          </a:prstGeom>
        </p:spPr>
      </p:pic>
      <p:pic>
        <p:nvPicPr>
          <p:cNvPr id="8" name="Picture 7">
            <a:extLst>
              <a:ext uri="{FF2B5EF4-FFF2-40B4-BE49-F238E27FC236}">
                <a16:creationId xmlns:a16="http://schemas.microsoft.com/office/drawing/2014/main" id="{26103E61-55F0-D9A1-C608-75406B36DA81}"/>
              </a:ext>
            </a:extLst>
          </p:cNvPr>
          <p:cNvPicPr>
            <a:picLocks noChangeAspect="1"/>
          </p:cNvPicPr>
          <p:nvPr/>
        </p:nvPicPr>
        <p:blipFill>
          <a:blip r:embed="rId4"/>
          <a:stretch>
            <a:fillRect/>
          </a:stretch>
        </p:blipFill>
        <p:spPr>
          <a:xfrm>
            <a:off x="2276785" y="1276890"/>
            <a:ext cx="3588089" cy="4458985"/>
          </a:xfrm>
          <a:prstGeom prst="rect">
            <a:avLst/>
          </a:prstGeom>
        </p:spPr>
      </p:pic>
      <p:pic>
        <p:nvPicPr>
          <p:cNvPr id="10" name="Picture 9">
            <a:extLst>
              <a:ext uri="{FF2B5EF4-FFF2-40B4-BE49-F238E27FC236}">
                <a16:creationId xmlns:a16="http://schemas.microsoft.com/office/drawing/2014/main" id="{9BD9C039-A31D-6754-7FE2-FABC5ED1D927}"/>
              </a:ext>
            </a:extLst>
          </p:cNvPr>
          <p:cNvPicPr>
            <a:picLocks noChangeAspect="1"/>
          </p:cNvPicPr>
          <p:nvPr/>
        </p:nvPicPr>
        <p:blipFill>
          <a:blip r:embed="rId5"/>
          <a:stretch>
            <a:fillRect/>
          </a:stretch>
        </p:blipFill>
        <p:spPr>
          <a:xfrm>
            <a:off x="5806522" y="1305469"/>
            <a:ext cx="3396492" cy="4432858"/>
          </a:xfrm>
          <a:prstGeom prst="rect">
            <a:avLst/>
          </a:prstGeom>
        </p:spPr>
      </p:pic>
      <p:pic>
        <p:nvPicPr>
          <p:cNvPr id="12" name="Picture 11">
            <a:extLst>
              <a:ext uri="{FF2B5EF4-FFF2-40B4-BE49-F238E27FC236}">
                <a16:creationId xmlns:a16="http://schemas.microsoft.com/office/drawing/2014/main" id="{05E86107-0728-77B8-64BD-3442C20E3182}"/>
              </a:ext>
            </a:extLst>
          </p:cNvPr>
          <p:cNvPicPr>
            <a:picLocks noChangeAspect="1"/>
          </p:cNvPicPr>
          <p:nvPr/>
        </p:nvPicPr>
        <p:blipFill>
          <a:blip r:embed="rId6"/>
          <a:stretch>
            <a:fillRect/>
          </a:stretch>
        </p:blipFill>
        <p:spPr>
          <a:xfrm>
            <a:off x="9203014" y="1741151"/>
            <a:ext cx="2901315" cy="3561494"/>
          </a:xfrm>
          <a:prstGeom prst="roundRect">
            <a:avLst/>
          </a:prstGeom>
          <a:ln w="38100">
            <a:solidFill>
              <a:schemeClr val="tx1"/>
            </a:solidFill>
          </a:ln>
        </p:spPr>
      </p:pic>
      <p:sp>
        <p:nvSpPr>
          <p:cNvPr id="14" name="CuadroTexto 5">
            <a:extLst>
              <a:ext uri="{FF2B5EF4-FFF2-40B4-BE49-F238E27FC236}">
                <a16:creationId xmlns:a16="http://schemas.microsoft.com/office/drawing/2014/main" id="{07B13B3B-5DA8-72D5-2BBC-84DF0E5D7439}"/>
              </a:ext>
            </a:extLst>
          </p:cNvPr>
          <p:cNvSpPr txBox="1"/>
          <p:nvPr/>
        </p:nvSpPr>
        <p:spPr>
          <a:xfrm>
            <a:off x="655328" y="310616"/>
            <a:ext cx="5855022"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CO" sz="3600" b="1" i="0" u="none" strike="noStrike" kern="1200" cap="none" spc="0" normalizeH="0" baseline="0" noProof="0" dirty="0">
                <a:ln>
                  <a:noFill/>
                </a:ln>
                <a:solidFill>
                  <a:srgbClr val="FFCB00"/>
                </a:solidFill>
                <a:effectLst/>
                <a:uLnTx/>
                <a:uFillTx/>
                <a:latin typeface="Arial Black" panose="020B0604020202020204" pitchFamily="34" charset="0"/>
                <a:ea typeface="+mn-ea"/>
                <a:cs typeface="Arial Black" panose="020B0604020202020204" pitchFamily="34" charset="0"/>
              </a:rPr>
              <a:t>Los resultados…</a:t>
            </a:r>
          </a:p>
        </p:txBody>
      </p:sp>
    </p:spTree>
    <p:extLst>
      <p:ext uri="{BB962C8B-B14F-4D97-AF65-F5344CB8AC3E}">
        <p14:creationId xmlns:p14="http://schemas.microsoft.com/office/powerpoint/2010/main" val="14028277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C766E1-A9A0-3FD4-32F5-F804473BA244}"/>
            </a:ext>
          </a:extLst>
        </p:cNvPr>
        <p:cNvGrpSpPr/>
        <p:nvPr/>
      </p:nvGrpSpPr>
      <p:grpSpPr>
        <a:xfrm>
          <a:off x="0" y="0"/>
          <a:ext cx="0" cy="0"/>
          <a:chOff x="0" y="0"/>
          <a:chExt cx="0" cy="0"/>
        </a:xfrm>
      </p:grpSpPr>
      <p:pic>
        <p:nvPicPr>
          <p:cNvPr id="13" name="Imagen 12">
            <a:extLst>
              <a:ext uri="{FF2B5EF4-FFF2-40B4-BE49-F238E27FC236}">
                <a16:creationId xmlns:a16="http://schemas.microsoft.com/office/drawing/2014/main" id="{96E8B5EC-2F00-15E7-0AE4-AAF0FE5747CD}"/>
              </a:ext>
            </a:extLst>
          </p:cNvPr>
          <p:cNvPicPr>
            <a:picLocks noGrp="1" noRot="1" noChangeAspect="1" noMove="1" noResize="1" noEditPoints="1" noAdjustHandles="1" noChangeArrowheads="1" noChangeShapeType="1" noCrop="1"/>
          </p:cNvPicPr>
          <p:nvPr/>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extBox 1">
            <a:extLst>
              <a:ext uri="{FF2B5EF4-FFF2-40B4-BE49-F238E27FC236}">
                <a16:creationId xmlns:a16="http://schemas.microsoft.com/office/drawing/2014/main" id="{A80FB58D-A2D1-6B64-FACE-3D3C88DF41D2}"/>
              </a:ext>
            </a:extLst>
          </p:cNvPr>
          <p:cNvSpPr txBox="1"/>
          <p:nvPr/>
        </p:nvSpPr>
        <p:spPr>
          <a:xfrm>
            <a:off x="234820" y="1539128"/>
            <a:ext cx="6212634" cy="3785652"/>
          </a:xfrm>
          <a:prstGeom prst="rect">
            <a:avLst/>
          </a:prstGeom>
          <a:noFill/>
        </p:spPr>
        <p:txBody>
          <a:bodyPr wrap="square">
            <a:spAutoFit/>
          </a:bodyPr>
          <a:lstStyle/>
          <a:p>
            <a:endParaRPr lang="es-MX" sz="2000" dirty="0">
              <a:solidFill>
                <a:srgbClr val="655F54"/>
              </a:solidFill>
              <a:effectLst/>
              <a:ea typeface="Calibri" panose="020F0502020204030204" pitchFamily="34" charset="0"/>
              <a:cs typeface="Arial" panose="020B0604020202020204" pitchFamily="34" charset="0"/>
            </a:endParaRPr>
          </a:p>
          <a:p>
            <a:r>
              <a:rPr lang="es-MX" sz="2000" b="1" i="1" dirty="0">
                <a:solidFill>
                  <a:srgbClr val="655F54"/>
                </a:solidFill>
                <a:effectLst/>
                <a:ea typeface="Calibri" panose="020F0502020204030204" pitchFamily="34" charset="0"/>
                <a:cs typeface="Arial" panose="020B0604020202020204" pitchFamily="34" charset="0"/>
              </a:rPr>
              <a:t>Calidad del agua: </a:t>
            </a:r>
          </a:p>
          <a:p>
            <a:pPr marL="285750" indent="-285750">
              <a:buFont typeface="Arial" panose="020B0604020202020204" pitchFamily="34" charset="0"/>
              <a:buChar char="•"/>
            </a:pPr>
            <a:r>
              <a:rPr lang="es-MX" sz="2000" b="1" dirty="0">
                <a:solidFill>
                  <a:srgbClr val="655F54"/>
                </a:solidFill>
                <a:ea typeface="Calibri" panose="020F0502020204030204" pitchFamily="34" charset="0"/>
                <a:cs typeface="Arial" panose="020B0604020202020204" pitchFamily="34" charset="0"/>
              </a:rPr>
              <a:t>2019</a:t>
            </a:r>
            <a:r>
              <a:rPr lang="es-MX" sz="2000" dirty="0">
                <a:solidFill>
                  <a:srgbClr val="655F54"/>
                </a:solidFill>
                <a:ea typeface="Calibri" panose="020F0502020204030204" pitchFamily="34" charset="0"/>
                <a:cs typeface="Arial" panose="020B0604020202020204" pitchFamily="34" charset="0"/>
              </a:rPr>
              <a:t>: 20 familias en 251 muestras. Puntuación BMWP/Col de 109 y ASPT de 5,45. </a:t>
            </a:r>
            <a:r>
              <a:rPr lang="es-MX" sz="2000" dirty="0">
                <a:solidFill>
                  <a:srgbClr val="655F54"/>
                </a:solidFill>
                <a:highlight>
                  <a:srgbClr val="FFFF00"/>
                </a:highlight>
                <a:ea typeface="Calibri" panose="020F0502020204030204" pitchFamily="34" charset="0"/>
                <a:cs typeface="Arial" panose="020B0604020202020204" pitchFamily="34" charset="0"/>
              </a:rPr>
              <a:t>Aguas moderadamente contaminadas</a:t>
            </a:r>
          </a:p>
          <a:p>
            <a:pPr marL="285750" indent="-285750">
              <a:buFont typeface="Arial" panose="020B0604020202020204" pitchFamily="34" charset="0"/>
              <a:buChar char="•"/>
            </a:pPr>
            <a:r>
              <a:rPr lang="es-MX" sz="2000" b="1" dirty="0">
                <a:solidFill>
                  <a:srgbClr val="655F54"/>
                </a:solidFill>
                <a:effectLst/>
                <a:ea typeface="Calibri" panose="020F0502020204030204" pitchFamily="34" charset="0"/>
                <a:cs typeface="Arial" panose="020B0604020202020204" pitchFamily="34" charset="0"/>
              </a:rPr>
              <a:t>2024</a:t>
            </a:r>
            <a:r>
              <a:rPr lang="es-MX" sz="2000" dirty="0">
                <a:solidFill>
                  <a:srgbClr val="655F54"/>
                </a:solidFill>
                <a:effectLst/>
                <a:ea typeface="Calibri" panose="020F0502020204030204" pitchFamily="34" charset="0"/>
                <a:cs typeface="Arial" panose="020B0604020202020204" pitchFamily="34" charset="0"/>
              </a:rPr>
              <a:t>: 21 familias de macroinvertebrados</a:t>
            </a:r>
            <a:r>
              <a:rPr lang="es-MX" sz="2000" dirty="0">
                <a:solidFill>
                  <a:srgbClr val="655F54"/>
                </a:solidFill>
                <a:ea typeface="Calibri" panose="020F0502020204030204" pitchFamily="34" charset="0"/>
                <a:cs typeface="Arial" panose="020B0604020202020204" pitchFamily="34" charset="0"/>
              </a:rPr>
              <a:t> en </a:t>
            </a:r>
            <a:r>
              <a:rPr lang="es-MX" sz="2000" dirty="0">
                <a:solidFill>
                  <a:srgbClr val="655F54"/>
                </a:solidFill>
                <a:effectLst/>
                <a:ea typeface="Calibri" panose="020F0502020204030204" pitchFamily="34" charset="0"/>
                <a:cs typeface="Arial" panose="020B0604020202020204" pitchFamily="34" charset="0"/>
              </a:rPr>
              <a:t>271 muestras. </a:t>
            </a:r>
            <a:r>
              <a:rPr lang="es-MX" sz="2000" dirty="0">
                <a:solidFill>
                  <a:srgbClr val="655F54"/>
                </a:solidFill>
                <a:ea typeface="Calibri" panose="020F0502020204030204" pitchFamily="34" charset="0"/>
                <a:cs typeface="Arial" panose="020B0604020202020204" pitchFamily="34" charset="0"/>
              </a:rPr>
              <a:t>Puntuación de 142 índice BMWP/Col y ASPT de 6,76. </a:t>
            </a:r>
            <a:r>
              <a:rPr lang="es-MX" sz="2000" dirty="0">
                <a:solidFill>
                  <a:srgbClr val="655F54"/>
                </a:solidFill>
                <a:highlight>
                  <a:srgbClr val="00FF00"/>
                </a:highlight>
                <a:ea typeface="Calibri" panose="020F0502020204030204" pitchFamily="34" charset="0"/>
                <a:cs typeface="Arial" panose="020B0604020202020204" pitchFamily="34" charset="0"/>
              </a:rPr>
              <a:t>Aguas ligeramente contaminadas.</a:t>
            </a:r>
          </a:p>
          <a:p>
            <a:endParaRPr lang="es-MX" sz="2000" dirty="0">
              <a:solidFill>
                <a:srgbClr val="655F54"/>
              </a:solidFill>
              <a:ea typeface="Calibri" panose="020F0502020204030204" pitchFamily="34" charset="0"/>
              <a:cs typeface="Arial" panose="020B0604020202020204" pitchFamily="34" charset="0"/>
            </a:endParaRPr>
          </a:p>
          <a:p>
            <a:r>
              <a:rPr lang="es-MX" sz="2000" dirty="0">
                <a:solidFill>
                  <a:srgbClr val="655F54"/>
                </a:solidFill>
                <a:ea typeface="Calibri" panose="020F0502020204030204" pitchFamily="34" charset="0"/>
                <a:cs typeface="Arial" panose="020B0604020202020204" pitchFamily="34" charset="0"/>
              </a:rPr>
              <a:t>E</a:t>
            </a:r>
            <a:r>
              <a:rPr lang="es-MX" sz="2000" dirty="0">
                <a:solidFill>
                  <a:srgbClr val="655F54"/>
                </a:solidFill>
                <a:effectLst/>
                <a:ea typeface="Calibri" panose="020F0502020204030204" pitchFamily="34" charset="0"/>
                <a:cs typeface="Arial" panose="020B0604020202020204" pitchFamily="34" charset="0"/>
              </a:rPr>
              <a:t>stablecimiento de relaciones entre prácticas de uso del territorio y factores de contaminación hídrica: usos recreativos y comerciales intensivos.</a:t>
            </a:r>
          </a:p>
        </p:txBody>
      </p:sp>
      <p:pic>
        <p:nvPicPr>
          <p:cNvPr id="10" name="Picture 9">
            <a:extLst>
              <a:ext uri="{FF2B5EF4-FFF2-40B4-BE49-F238E27FC236}">
                <a16:creationId xmlns:a16="http://schemas.microsoft.com/office/drawing/2014/main" id="{E71212B0-99CB-6258-1BE8-AFD9420AB90F}"/>
              </a:ext>
            </a:extLst>
          </p:cNvPr>
          <p:cNvPicPr>
            <a:picLocks noChangeAspect="1"/>
          </p:cNvPicPr>
          <p:nvPr/>
        </p:nvPicPr>
        <p:blipFill>
          <a:blip r:embed="rId3"/>
          <a:stretch>
            <a:fillRect/>
          </a:stretch>
        </p:blipFill>
        <p:spPr>
          <a:xfrm>
            <a:off x="6846094" y="1864456"/>
            <a:ext cx="5194041" cy="3339026"/>
          </a:xfrm>
          <a:prstGeom prst="rect">
            <a:avLst/>
          </a:prstGeom>
        </p:spPr>
      </p:pic>
      <p:sp>
        <p:nvSpPr>
          <p:cNvPr id="11" name="CuadroTexto 5">
            <a:extLst>
              <a:ext uri="{FF2B5EF4-FFF2-40B4-BE49-F238E27FC236}">
                <a16:creationId xmlns:a16="http://schemas.microsoft.com/office/drawing/2014/main" id="{FFDE1B46-02FB-0430-9E3E-0D00657A88CE}"/>
              </a:ext>
            </a:extLst>
          </p:cNvPr>
          <p:cNvSpPr txBox="1"/>
          <p:nvPr/>
        </p:nvSpPr>
        <p:spPr>
          <a:xfrm>
            <a:off x="655328" y="310616"/>
            <a:ext cx="5855022"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CO" sz="3600" b="1" i="0" u="none" strike="noStrike" kern="1200" cap="none" spc="0" normalizeH="0" baseline="0" noProof="0" dirty="0">
                <a:ln>
                  <a:noFill/>
                </a:ln>
                <a:solidFill>
                  <a:srgbClr val="FFCB00"/>
                </a:solidFill>
                <a:effectLst/>
                <a:uLnTx/>
                <a:uFillTx/>
                <a:latin typeface="Arial Black" panose="020B0604020202020204" pitchFamily="34" charset="0"/>
                <a:ea typeface="+mn-ea"/>
                <a:cs typeface="Arial Black" panose="020B0604020202020204" pitchFamily="34" charset="0"/>
              </a:rPr>
              <a:t>Los resultados…</a:t>
            </a:r>
          </a:p>
        </p:txBody>
      </p:sp>
    </p:spTree>
    <p:extLst>
      <p:ext uri="{BB962C8B-B14F-4D97-AF65-F5344CB8AC3E}">
        <p14:creationId xmlns:p14="http://schemas.microsoft.com/office/powerpoint/2010/main" val="30586748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27FF9E-9F7B-26F1-203B-DAC2E18AF1D4}"/>
            </a:ext>
          </a:extLst>
        </p:cNvPr>
        <p:cNvGrpSpPr/>
        <p:nvPr/>
      </p:nvGrpSpPr>
      <p:grpSpPr>
        <a:xfrm>
          <a:off x="0" y="0"/>
          <a:ext cx="0" cy="0"/>
          <a:chOff x="0" y="0"/>
          <a:chExt cx="0" cy="0"/>
        </a:xfrm>
      </p:grpSpPr>
      <p:pic>
        <p:nvPicPr>
          <p:cNvPr id="13" name="Imagen 12">
            <a:extLst>
              <a:ext uri="{FF2B5EF4-FFF2-40B4-BE49-F238E27FC236}">
                <a16:creationId xmlns:a16="http://schemas.microsoft.com/office/drawing/2014/main" id="{5A093632-F465-D898-CEE8-B63DC44F0898}"/>
              </a:ext>
            </a:extLst>
          </p:cNvPr>
          <p:cNvPicPr>
            <a:picLocks noGrp="1" noRot="1" noChangeAspect="1" noMove="1" noResize="1" noEditPoints="1" noAdjustHandles="1" noChangeArrowheads="1" noChangeShapeType="1" noCrop="1"/>
          </p:cNvPicPr>
          <p:nvPr/>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1" name="CuadroTexto 5">
            <a:extLst>
              <a:ext uri="{FF2B5EF4-FFF2-40B4-BE49-F238E27FC236}">
                <a16:creationId xmlns:a16="http://schemas.microsoft.com/office/drawing/2014/main" id="{9FD6B36F-A4BB-2A61-EB5B-EBB44265C140}"/>
              </a:ext>
            </a:extLst>
          </p:cNvPr>
          <p:cNvSpPr txBox="1"/>
          <p:nvPr/>
        </p:nvSpPr>
        <p:spPr>
          <a:xfrm>
            <a:off x="655328" y="310616"/>
            <a:ext cx="5855022"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CO" sz="3600" b="1" i="0" u="none" strike="noStrike" kern="1200" cap="none" spc="0" normalizeH="0" baseline="0" noProof="0" dirty="0">
                <a:ln>
                  <a:noFill/>
                </a:ln>
                <a:solidFill>
                  <a:srgbClr val="FFCB00"/>
                </a:solidFill>
                <a:effectLst/>
                <a:uLnTx/>
                <a:uFillTx/>
                <a:latin typeface="Arial Black" panose="020B0604020202020204" pitchFamily="34" charset="0"/>
                <a:ea typeface="+mn-ea"/>
                <a:cs typeface="Arial Black" panose="020B0604020202020204" pitchFamily="34" charset="0"/>
              </a:rPr>
              <a:t>Los resultados…</a:t>
            </a:r>
          </a:p>
        </p:txBody>
      </p:sp>
      <p:pic>
        <p:nvPicPr>
          <p:cNvPr id="4" name="Picture 3">
            <a:extLst>
              <a:ext uri="{FF2B5EF4-FFF2-40B4-BE49-F238E27FC236}">
                <a16:creationId xmlns:a16="http://schemas.microsoft.com/office/drawing/2014/main" id="{5FEEAD76-2ADA-DA9C-22B9-2FCA1ED4DBB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91276" y="1503771"/>
            <a:ext cx="6023551" cy="4001290"/>
          </a:xfrm>
          <a:prstGeom prst="roundRect">
            <a:avLst>
              <a:gd name="adj" fmla="val 14082"/>
            </a:avLst>
          </a:prstGeom>
        </p:spPr>
      </p:pic>
      <p:pic>
        <p:nvPicPr>
          <p:cNvPr id="6" name="Picture 5">
            <a:extLst>
              <a:ext uri="{FF2B5EF4-FFF2-40B4-BE49-F238E27FC236}">
                <a16:creationId xmlns:a16="http://schemas.microsoft.com/office/drawing/2014/main" id="{EFA6FB46-E274-547A-DCB0-5A6B2D06F0D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335559" y="1503771"/>
            <a:ext cx="2263065" cy="4001290"/>
          </a:xfrm>
          <a:prstGeom prst="roundRect">
            <a:avLst>
              <a:gd name="adj" fmla="val 13540"/>
            </a:avLst>
          </a:prstGeom>
        </p:spPr>
      </p:pic>
      <p:pic>
        <p:nvPicPr>
          <p:cNvPr id="8" name="Picture 7">
            <a:extLst>
              <a:ext uri="{FF2B5EF4-FFF2-40B4-BE49-F238E27FC236}">
                <a16:creationId xmlns:a16="http://schemas.microsoft.com/office/drawing/2014/main" id="{55836731-9A6C-A12A-1F2E-6837EA8E3CAF}"/>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719356" y="1503770"/>
            <a:ext cx="3402295" cy="4001291"/>
          </a:xfrm>
          <a:prstGeom prst="roundRect">
            <a:avLst>
              <a:gd name="adj" fmla="val 10107"/>
            </a:avLst>
          </a:prstGeom>
        </p:spPr>
      </p:pic>
    </p:spTree>
    <p:extLst>
      <p:ext uri="{BB962C8B-B14F-4D97-AF65-F5344CB8AC3E}">
        <p14:creationId xmlns:p14="http://schemas.microsoft.com/office/powerpoint/2010/main" val="18597818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DE77CF-B856-E397-62F8-45D3B75C7495}"/>
            </a:ext>
          </a:extLst>
        </p:cNvPr>
        <p:cNvGrpSpPr/>
        <p:nvPr/>
      </p:nvGrpSpPr>
      <p:grpSpPr>
        <a:xfrm>
          <a:off x="0" y="0"/>
          <a:ext cx="0" cy="0"/>
          <a:chOff x="0" y="0"/>
          <a:chExt cx="0" cy="0"/>
        </a:xfrm>
      </p:grpSpPr>
      <p:pic>
        <p:nvPicPr>
          <p:cNvPr id="13" name="Imagen 12">
            <a:extLst>
              <a:ext uri="{FF2B5EF4-FFF2-40B4-BE49-F238E27FC236}">
                <a16:creationId xmlns:a16="http://schemas.microsoft.com/office/drawing/2014/main" id="{1EF87C6B-1639-AEDA-5A7D-76C4AD5E7A74}"/>
              </a:ext>
            </a:extLst>
          </p:cNvPr>
          <p:cNvPicPr>
            <a:picLocks noGrp="1" noRot="1" noChangeAspect="1" noMove="1" noResize="1" noEditPoints="1" noAdjustHandles="1" noChangeArrowheads="1" noChangeShapeType="1" noCrop="1"/>
          </p:cNvPicPr>
          <p:nvPr/>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extBox 1">
            <a:extLst>
              <a:ext uri="{FF2B5EF4-FFF2-40B4-BE49-F238E27FC236}">
                <a16:creationId xmlns:a16="http://schemas.microsoft.com/office/drawing/2014/main" id="{A0486AAD-95A3-26DC-7FB3-7A1A981E6E66}"/>
              </a:ext>
            </a:extLst>
          </p:cNvPr>
          <p:cNvSpPr txBox="1"/>
          <p:nvPr/>
        </p:nvSpPr>
        <p:spPr>
          <a:xfrm>
            <a:off x="6462225" y="2417581"/>
            <a:ext cx="5343020" cy="2862322"/>
          </a:xfrm>
          <a:prstGeom prst="rect">
            <a:avLst/>
          </a:prstGeom>
          <a:noFill/>
        </p:spPr>
        <p:txBody>
          <a:bodyPr wrap="square">
            <a:spAutoFit/>
          </a:bodyPr>
          <a:lstStyle/>
          <a:p>
            <a:r>
              <a:rPr lang="es-MX" sz="2000" b="1" dirty="0">
                <a:solidFill>
                  <a:srgbClr val="655F54"/>
                </a:solidFill>
                <a:effectLst/>
                <a:ea typeface="Calibri" panose="020F0502020204030204" pitchFamily="34" charset="0"/>
                <a:cs typeface="Arial" panose="020B0604020202020204" pitchFamily="34" charset="0"/>
              </a:rPr>
              <a:t>Viverismo</a:t>
            </a:r>
            <a:r>
              <a:rPr lang="es-MX" sz="2000" b="1" i="1" dirty="0">
                <a:solidFill>
                  <a:srgbClr val="655F54"/>
                </a:solidFill>
                <a:ea typeface="Calibri" panose="020F0502020204030204" pitchFamily="34" charset="0"/>
                <a:cs typeface="Arial" panose="020B0604020202020204" pitchFamily="34" charset="0"/>
              </a:rPr>
              <a:t>…</a:t>
            </a:r>
          </a:p>
          <a:p>
            <a:r>
              <a:rPr lang="es-MX" sz="2000" b="1" i="1" dirty="0">
                <a:solidFill>
                  <a:srgbClr val="655F54"/>
                </a:solidFill>
                <a:effectLst/>
                <a:ea typeface="Calibri" panose="020F0502020204030204" pitchFamily="34" charset="0"/>
                <a:cs typeface="Arial" panose="020B0604020202020204" pitchFamily="34" charset="0"/>
              </a:rPr>
              <a:t> </a:t>
            </a:r>
          </a:p>
          <a:p>
            <a:pPr marL="285750" indent="-285750">
              <a:buFont typeface="Arial" panose="020B0604020202020204" pitchFamily="34" charset="0"/>
              <a:buChar char="•"/>
            </a:pPr>
            <a:r>
              <a:rPr lang="es-MX" sz="2000" b="1" dirty="0">
                <a:solidFill>
                  <a:srgbClr val="655F54"/>
                </a:solidFill>
                <a:ea typeface="Calibri" panose="020F0502020204030204" pitchFamily="34" charset="0"/>
                <a:cs typeface="Arial" panose="020B0604020202020204" pitchFamily="34" charset="0"/>
              </a:rPr>
              <a:t>Semillas: </a:t>
            </a:r>
            <a:r>
              <a:rPr lang="es-MX" sz="2000" dirty="0">
                <a:solidFill>
                  <a:srgbClr val="655F54"/>
                </a:solidFill>
                <a:ea typeface="Calibri" panose="020F0502020204030204" pitchFamily="34" charset="0"/>
                <a:cs typeface="Arial" panose="020B0604020202020204" pitchFamily="34" charset="0"/>
              </a:rPr>
              <a:t>1549 semillas tratadas para su germinación (guayacanes, pecuecos, acacias, balsos, entre otros).</a:t>
            </a:r>
          </a:p>
          <a:p>
            <a:pPr marL="285750" indent="-285750">
              <a:buFont typeface="Arial" panose="020B0604020202020204" pitchFamily="34" charset="0"/>
              <a:buChar char="•"/>
            </a:pPr>
            <a:r>
              <a:rPr lang="es-MX" sz="2000" b="1" dirty="0">
                <a:solidFill>
                  <a:srgbClr val="655F54"/>
                </a:solidFill>
                <a:effectLst/>
                <a:ea typeface="Calibri" panose="020F0502020204030204" pitchFamily="34" charset="0"/>
                <a:cs typeface="Arial" panose="020B0604020202020204" pitchFamily="34" charset="0"/>
              </a:rPr>
              <a:t>Siem</a:t>
            </a:r>
            <a:r>
              <a:rPr lang="es-MX" sz="2000" b="1" dirty="0">
                <a:solidFill>
                  <a:srgbClr val="655F54"/>
                </a:solidFill>
                <a:ea typeface="Calibri" panose="020F0502020204030204" pitchFamily="34" charset="0"/>
                <a:cs typeface="Arial" panose="020B0604020202020204" pitchFamily="34" charset="0"/>
              </a:rPr>
              <a:t>bra de plantas: </a:t>
            </a:r>
            <a:r>
              <a:rPr lang="es-MX" sz="2000" dirty="0">
                <a:solidFill>
                  <a:srgbClr val="655F54"/>
                </a:solidFill>
                <a:ea typeface="Calibri" panose="020F0502020204030204" pitchFamily="34" charset="0"/>
                <a:cs typeface="Arial" panose="020B0604020202020204" pitchFamily="34" charset="0"/>
              </a:rPr>
              <a:t>273 individuos sembrados en el Jardín Botánico de Cali y su área de influencia (filodendros, palmas, lirios)</a:t>
            </a:r>
          </a:p>
        </p:txBody>
      </p:sp>
      <p:pic>
        <p:nvPicPr>
          <p:cNvPr id="4" name="Picture 3" descr="A group of people around a pile of wood shavings&#10;&#10;Description automatically generated">
            <a:extLst>
              <a:ext uri="{FF2B5EF4-FFF2-40B4-BE49-F238E27FC236}">
                <a16:creationId xmlns:a16="http://schemas.microsoft.com/office/drawing/2014/main" id="{A184E816-C309-D7E3-87C2-E8532AD2B71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66225" y="1631041"/>
            <a:ext cx="5729775" cy="3819850"/>
          </a:xfrm>
          <a:prstGeom prst="roundRect">
            <a:avLst>
              <a:gd name="adj" fmla="val 10000"/>
            </a:avLst>
          </a:prstGeom>
        </p:spPr>
      </p:pic>
      <p:sp>
        <p:nvSpPr>
          <p:cNvPr id="7" name="CuadroTexto 5">
            <a:extLst>
              <a:ext uri="{FF2B5EF4-FFF2-40B4-BE49-F238E27FC236}">
                <a16:creationId xmlns:a16="http://schemas.microsoft.com/office/drawing/2014/main" id="{BF99687B-4337-5130-EE4D-B9AFD6DC8EA4}"/>
              </a:ext>
            </a:extLst>
          </p:cNvPr>
          <p:cNvSpPr txBox="1"/>
          <p:nvPr/>
        </p:nvSpPr>
        <p:spPr>
          <a:xfrm>
            <a:off x="655328" y="310616"/>
            <a:ext cx="5855022"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CO" sz="3600" b="1" i="0" u="none" strike="noStrike" kern="1200" cap="none" spc="0" normalizeH="0" baseline="0" noProof="0" dirty="0">
                <a:ln>
                  <a:noFill/>
                </a:ln>
                <a:solidFill>
                  <a:srgbClr val="FFCB00"/>
                </a:solidFill>
                <a:effectLst/>
                <a:uLnTx/>
                <a:uFillTx/>
                <a:latin typeface="Arial Black" panose="020B0604020202020204" pitchFamily="34" charset="0"/>
                <a:ea typeface="+mn-ea"/>
                <a:cs typeface="Arial Black" panose="020B0604020202020204" pitchFamily="34" charset="0"/>
              </a:rPr>
              <a:t>Los resultados…</a:t>
            </a:r>
          </a:p>
        </p:txBody>
      </p:sp>
    </p:spTree>
    <p:extLst>
      <p:ext uri="{BB962C8B-B14F-4D97-AF65-F5344CB8AC3E}">
        <p14:creationId xmlns:p14="http://schemas.microsoft.com/office/powerpoint/2010/main" val="26880631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D259E5-8E0C-0DC3-1EC4-770621BAF124}"/>
            </a:ext>
          </a:extLst>
        </p:cNvPr>
        <p:cNvGrpSpPr/>
        <p:nvPr/>
      </p:nvGrpSpPr>
      <p:grpSpPr>
        <a:xfrm>
          <a:off x="0" y="0"/>
          <a:ext cx="0" cy="0"/>
          <a:chOff x="0" y="0"/>
          <a:chExt cx="0" cy="0"/>
        </a:xfrm>
      </p:grpSpPr>
      <p:pic>
        <p:nvPicPr>
          <p:cNvPr id="13" name="Imagen 12">
            <a:extLst>
              <a:ext uri="{FF2B5EF4-FFF2-40B4-BE49-F238E27FC236}">
                <a16:creationId xmlns:a16="http://schemas.microsoft.com/office/drawing/2014/main" id="{4F54B8C0-E43E-8B31-05F5-45B57495EC4F}"/>
              </a:ext>
            </a:extLst>
          </p:cNvPr>
          <p:cNvPicPr>
            <a:picLocks noGrp="1" noRot="1" noChangeAspect="1" noMove="1" noResize="1" noEditPoints="1" noAdjustHandles="1" noChangeArrowheads="1" noChangeShapeType="1" noCrop="1"/>
          </p:cNvPicPr>
          <p:nvPr/>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7" name="CuadroTexto 5">
            <a:extLst>
              <a:ext uri="{FF2B5EF4-FFF2-40B4-BE49-F238E27FC236}">
                <a16:creationId xmlns:a16="http://schemas.microsoft.com/office/drawing/2014/main" id="{DEA05DF4-47DC-585E-20C6-ECEBC47FF381}"/>
              </a:ext>
            </a:extLst>
          </p:cNvPr>
          <p:cNvSpPr txBox="1"/>
          <p:nvPr/>
        </p:nvSpPr>
        <p:spPr>
          <a:xfrm>
            <a:off x="655328" y="310616"/>
            <a:ext cx="5855022"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CO" sz="3600" b="1" i="0" u="none" strike="noStrike" kern="1200" cap="none" spc="0" normalizeH="0" baseline="0" noProof="0" dirty="0">
                <a:ln>
                  <a:noFill/>
                </a:ln>
                <a:solidFill>
                  <a:srgbClr val="FFCB00"/>
                </a:solidFill>
                <a:effectLst/>
                <a:uLnTx/>
                <a:uFillTx/>
                <a:latin typeface="Arial Black" panose="020B0604020202020204" pitchFamily="34" charset="0"/>
                <a:ea typeface="+mn-ea"/>
                <a:cs typeface="Arial Black" panose="020B0604020202020204" pitchFamily="34" charset="0"/>
              </a:rPr>
              <a:t>Los resultados…</a:t>
            </a:r>
          </a:p>
        </p:txBody>
      </p:sp>
      <p:pic>
        <p:nvPicPr>
          <p:cNvPr id="5" name="Picture 4">
            <a:extLst>
              <a:ext uri="{FF2B5EF4-FFF2-40B4-BE49-F238E27FC236}">
                <a16:creationId xmlns:a16="http://schemas.microsoft.com/office/drawing/2014/main" id="{07C645D1-FA2F-28FA-DDB4-EF5025F5992B}"/>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4484051" y="1452166"/>
            <a:ext cx="4864999" cy="3953668"/>
          </a:xfrm>
          <a:prstGeom prst="roundRect">
            <a:avLst/>
          </a:prstGeom>
        </p:spPr>
      </p:pic>
      <p:pic>
        <p:nvPicPr>
          <p:cNvPr id="8" name="Picture 7">
            <a:extLst>
              <a:ext uri="{FF2B5EF4-FFF2-40B4-BE49-F238E27FC236}">
                <a16:creationId xmlns:a16="http://schemas.microsoft.com/office/drawing/2014/main" id="{D8F6D01F-DF6F-68ED-A9B6-DF4477C37259}"/>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97280" y="1452166"/>
            <a:ext cx="4304700" cy="3953668"/>
          </a:xfrm>
          <a:prstGeom prst="roundRect">
            <a:avLst/>
          </a:prstGeom>
        </p:spPr>
      </p:pic>
      <p:pic>
        <p:nvPicPr>
          <p:cNvPr id="10" name="Picture 9">
            <a:extLst>
              <a:ext uri="{FF2B5EF4-FFF2-40B4-BE49-F238E27FC236}">
                <a16:creationId xmlns:a16="http://schemas.microsoft.com/office/drawing/2014/main" id="{5F42A2F6-12CA-4CDC-D6B3-21EE931A2AAD}"/>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446330" y="1452166"/>
            <a:ext cx="2648390" cy="3953668"/>
          </a:xfrm>
          <a:prstGeom prst="roundRect">
            <a:avLst/>
          </a:prstGeom>
        </p:spPr>
      </p:pic>
    </p:spTree>
    <p:extLst>
      <p:ext uri="{BB962C8B-B14F-4D97-AF65-F5344CB8AC3E}">
        <p14:creationId xmlns:p14="http://schemas.microsoft.com/office/powerpoint/2010/main" val="37289115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B7F207-5CA1-D9E2-F180-36C6F1818249}"/>
            </a:ext>
          </a:extLst>
        </p:cNvPr>
        <p:cNvGrpSpPr/>
        <p:nvPr/>
      </p:nvGrpSpPr>
      <p:grpSpPr>
        <a:xfrm>
          <a:off x="0" y="0"/>
          <a:ext cx="0" cy="0"/>
          <a:chOff x="0" y="0"/>
          <a:chExt cx="0" cy="0"/>
        </a:xfrm>
      </p:grpSpPr>
      <p:pic>
        <p:nvPicPr>
          <p:cNvPr id="13" name="Imagen 12">
            <a:extLst>
              <a:ext uri="{FF2B5EF4-FFF2-40B4-BE49-F238E27FC236}">
                <a16:creationId xmlns:a16="http://schemas.microsoft.com/office/drawing/2014/main" id="{A24A21E9-A558-7DD5-2C2C-1C4A7833207F}"/>
              </a:ext>
            </a:extLst>
          </p:cNvPr>
          <p:cNvPicPr>
            <a:picLocks noGrp="1" noRot="1" noChangeAspect="1" noMove="1" noResize="1" noEditPoints="1" noAdjustHandles="1" noChangeArrowheads="1" noChangeShapeType="1" noCrop="1"/>
          </p:cNvPicPr>
          <p:nvPr/>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extBox 1">
            <a:extLst>
              <a:ext uri="{FF2B5EF4-FFF2-40B4-BE49-F238E27FC236}">
                <a16:creationId xmlns:a16="http://schemas.microsoft.com/office/drawing/2014/main" id="{E0F6F11A-364E-E0C6-2AF8-1E5FEF5EF181}"/>
              </a:ext>
            </a:extLst>
          </p:cNvPr>
          <p:cNvSpPr txBox="1"/>
          <p:nvPr/>
        </p:nvSpPr>
        <p:spPr>
          <a:xfrm>
            <a:off x="516774" y="1821105"/>
            <a:ext cx="6132130" cy="4401205"/>
          </a:xfrm>
          <a:prstGeom prst="rect">
            <a:avLst/>
          </a:prstGeom>
          <a:noFill/>
        </p:spPr>
        <p:txBody>
          <a:bodyPr wrap="square" rtlCol="0">
            <a:spAutoFit/>
          </a:bodyPr>
          <a:lstStyle/>
          <a:p>
            <a:pPr marL="285750" indent="-285750">
              <a:buFont typeface="Wingdings" panose="05000000000000000000" pitchFamily="2" charset="2"/>
              <a:buChar char="Ø"/>
            </a:pPr>
            <a:endParaRPr lang="es-MX" sz="2000" dirty="0">
              <a:solidFill>
                <a:srgbClr val="655F54"/>
              </a:solidFill>
              <a:effectLst/>
              <a:ea typeface="Calibri" panose="020F0502020204030204" pitchFamily="34" charset="0"/>
              <a:cs typeface="Arial" panose="020B0604020202020204" pitchFamily="34" charset="0"/>
            </a:endParaRPr>
          </a:p>
          <a:p>
            <a:pPr marL="285750" indent="-285750">
              <a:buFont typeface="Wingdings" panose="05000000000000000000" pitchFamily="2" charset="2"/>
              <a:buChar char="Ø"/>
            </a:pPr>
            <a:r>
              <a:rPr lang="es-MX" sz="2000" b="1" dirty="0">
                <a:solidFill>
                  <a:srgbClr val="655F54"/>
                </a:solidFill>
                <a:effectLst/>
                <a:ea typeface="Calibri" panose="020F0502020204030204" pitchFamily="34" charset="0"/>
                <a:cs typeface="Arial" panose="020B0604020202020204" pitchFamily="34" charset="0"/>
              </a:rPr>
              <a:t>La  lecturaleza,</a:t>
            </a:r>
            <a:r>
              <a:rPr lang="es-MX" sz="2000" dirty="0">
                <a:solidFill>
                  <a:srgbClr val="655F54"/>
                </a:solidFill>
                <a:effectLst/>
                <a:ea typeface="Calibri" panose="020F0502020204030204" pitchFamily="34" charset="0"/>
                <a:cs typeface="Arial" panose="020B0604020202020204" pitchFamily="34" charset="0"/>
              </a:rPr>
              <a:t> una apuesta educativa ambiental por fomentar la interpretación de la biodiversidad como indicador de la salud ecosistémica, </a:t>
            </a:r>
            <a:r>
              <a:rPr lang="es-MX" sz="2000" b="1" dirty="0">
                <a:solidFill>
                  <a:srgbClr val="655F54"/>
                </a:solidFill>
                <a:effectLst/>
                <a:ea typeface="Calibri" panose="020F0502020204030204" pitchFamily="34" charset="0"/>
                <a:cs typeface="Arial" panose="020B0604020202020204" pitchFamily="34" charset="0"/>
              </a:rPr>
              <a:t>andamia capacidades para la gestión de prácticas de consumo</a:t>
            </a:r>
            <a:r>
              <a:rPr lang="es-MX" sz="2000" dirty="0">
                <a:solidFill>
                  <a:srgbClr val="655F54"/>
                </a:solidFill>
                <a:effectLst/>
                <a:ea typeface="Calibri" panose="020F0502020204030204" pitchFamily="34" charset="0"/>
                <a:cs typeface="Arial" panose="020B0604020202020204" pitchFamily="34" charset="0"/>
              </a:rPr>
              <a:t> vinculadas a la generación de bienestar y la conservación de la vida.</a:t>
            </a:r>
          </a:p>
          <a:p>
            <a:pPr marL="285750" indent="-285750">
              <a:buFont typeface="Wingdings" panose="05000000000000000000" pitchFamily="2" charset="2"/>
              <a:buChar char="Ø"/>
            </a:pPr>
            <a:r>
              <a:rPr lang="es-MX" sz="2000" dirty="0">
                <a:solidFill>
                  <a:srgbClr val="655F54"/>
                </a:solidFill>
                <a:effectLst/>
                <a:ea typeface="Calibri" panose="020F0502020204030204" pitchFamily="34" charset="0"/>
                <a:cs typeface="Arial" panose="020B0604020202020204" pitchFamily="34" charset="0"/>
              </a:rPr>
              <a:t>El monitoreo comunitario</a:t>
            </a:r>
            <a:r>
              <a:rPr lang="es-MX" sz="2000" dirty="0">
                <a:solidFill>
                  <a:srgbClr val="655F54"/>
                </a:solidFill>
                <a:ea typeface="Calibri" panose="020F0502020204030204" pitchFamily="34" charset="0"/>
                <a:cs typeface="Arial" panose="020B0604020202020204" pitchFamily="34" charset="0"/>
              </a:rPr>
              <a:t> es una herramienta para </a:t>
            </a:r>
            <a:r>
              <a:rPr lang="es-MX" sz="2000" b="1" dirty="0">
                <a:solidFill>
                  <a:srgbClr val="655F54"/>
                </a:solidFill>
                <a:ea typeface="Calibri" panose="020F0502020204030204" pitchFamily="34" charset="0"/>
                <a:cs typeface="Arial" panose="020B0604020202020204" pitchFamily="34" charset="0"/>
              </a:rPr>
              <a:t>re</a:t>
            </a:r>
            <a:r>
              <a:rPr lang="es-MX" sz="2000" b="1" dirty="0">
                <a:solidFill>
                  <a:srgbClr val="655F54"/>
                </a:solidFill>
                <a:effectLst/>
                <a:ea typeface="Calibri" panose="020F0502020204030204" pitchFamily="34" charset="0"/>
                <a:cs typeface="Arial" panose="020B0604020202020204" pitchFamily="34" charset="0"/>
              </a:rPr>
              <a:t>conectar a los ciudadanos con la naturaleza</a:t>
            </a:r>
            <a:r>
              <a:rPr lang="es-MX" sz="2000" dirty="0">
                <a:solidFill>
                  <a:srgbClr val="655F54"/>
                </a:solidFill>
                <a:effectLst/>
                <a:ea typeface="Calibri" panose="020F0502020204030204" pitchFamily="34" charset="0"/>
                <a:cs typeface="Arial" panose="020B0604020202020204" pitchFamily="34" charset="0"/>
              </a:rPr>
              <a:t>, </a:t>
            </a:r>
            <a:r>
              <a:rPr lang="es-MX" sz="2000" dirty="0">
                <a:solidFill>
                  <a:srgbClr val="655F54"/>
                </a:solidFill>
                <a:ea typeface="Calibri" panose="020F0502020204030204" pitchFamily="34" charset="0"/>
                <a:cs typeface="Arial" panose="020B0604020202020204" pitchFamily="34" charset="0"/>
              </a:rPr>
              <a:t>y promueve</a:t>
            </a:r>
            <a:r>
              <a:rPr lang="es-MX" sz="2000" dirty="0">
                <a:solidFill>
                  <a:srgbClr val="655F54"/>
                </a:solidFill>
                <a:effectLst/>
                <a:ea typeface="Calibri" panose="020F0502020204030204" pitchFamily="34" charset="0"/>
                <a:cs typeface="Arial" panose="020B0604020202020204" pitchFamily="34" charset="0"/>
              </a:rPr>
              <a:t> el reconocimiento de relaciones de interdependencia entre la fauna, flora y bienestar ecosistémica</a:t>
            </a:r>
            <a:r>
              <a:rPr lang="es-MX" sz="2000" dirty="0">
                <a:solidFill>
                  <a:srgbClr val="655F54"/>
                </a:solidFill>
                <a:ea typeface="Calibri" panose="020F0502020204030204" pitchFamily="34" charset="0"/>
                <a:cs typeface="Arial" panose="020B0604020202020204" pitchFamily="34" charset="0"/>
              </a:rPr>
              <a:t> a través de </a:t>
            </a:r>
            <a:r>
              <a:rPr lang="es-MX" sz="2000" b="1" dirty="0">
                <a:solidFill>
                  <a:srgbClr val="655F54"/>
                </a:solidFill>
                <a:ea typeface="Calibri" panose="020F0502020204030204" pitchFamily="34" charset="0"/>
                <a:cs typeface="Arial" panose="020B0604020202020204" pitchFamily="34" charset="0"/>
              </a:rPr>
              <a:t>saberes de las ciencias naturales, sociales y humanas.</a:t>
            </a:r>
            <a:endParaRPr lang="es-MX" sz="2000" dirty="0">
              <a:solidFill>
                <a:srgbClr val="655F54"/>
              </a:solidFill>
              <a:effectLst/>
              <a:ea typeface="Calibri" panose="020F0502020204030204" pitchFamily="34" charset="0"/>
              <a:cs typeface="Arial" panose="020B0604020202020204" pitchFamily="34" charset="0"/>
            </a:endParaRPr>
          </a:p>
          <a:p>
            <a:pPr marL="285750" indent="-285750">
              <a:buFont typeface="Wingdings" panose="05000000000000000000" pitchFamily="2" charset="2"/>
              <a:buChar char="Ø"/>
            </a:pPr>
            <a:endParaRPr lang="es-MX" sz="2000" dirty="0">
              <a:solidFill>
                <a:srgbClr val="655F54"/>
              </a:solidFill>
              <a:effectLst/>
              <a:ea typeface="Calibri" panose="020F0502020204030204" pitchFamily="34" charset="0"/>
              <a:cs typeface="Arial" panose="020B0604020202020204" pitchFamily="34" charset="0"/>
            </a:endParaRPr>
          </a:p>
        </p:txBody>
      </p:sp>
      <p:sp>
        <p:nvSpPr>
          <p:cNvPr id="4" name="CuadroTexto 5">
            <a:extLst>
              <a:ext uri="{FF2B5EF4-FFF2-40B4-BE49-F238E27FC236}">
                <a16:creationId xmlns:a16="http://schemas.microsoft.com/office/drawing/2014/main" id="{4A9273CB-145F-753D-7724-456B322ED4CD}"/>
              </a:ext>
            </a:extLst>
          </p:cNvPr>
          <p:cNvSpPr txBox="1"/>
          <p:nvPr/>
        </p:nvSpPr>
        <p:spPr>
          <a:xfrm>
            <a:off x="655328" y="590536"/>
            <a:ext cx="5855022"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CO" sz="3600" b="1" i="0" u="none" strike="noStrike" kern="1200" cap="none" spc="0" normalizeH="0" baseline="0" noProof="0" dirty="0">
                <a:ln>
                  <a:noFill/>
                </a:ln>
                <a:solidFill>
                  <a:srgbClr val="FFCB00"/>
                </a:solidFill>
                <a:effectLst/>
                <a:uLnTx/>
                <a:uFillTx/>
                <a:latin typeface="Arial Black" panose="020B0604020202020204" pitchFamily="34" charset="0"/>
                <a:ea typeface="+mn-ea"/>
                <a:cs typeface="Arial Black" panose="020B0604020202020204" pitchFamily="34" charset="0"/>
              </a:rPr>
              <a:t>Los aprendizajes…</a:t>
            </a:r>
          </a:p>
        </p:txBody>
      </p:sp>
      <p:pic>
        <p:nvPicPr>
          <p:cNvPr id="7" name="Picture 6">
            <a:extLst>
              <a:ext uri="{FF2B5EF4-FFF2-40B4-BE49-F238E27FC236}">
                <a16:creationId xmlns:a16="http://schemas.microsoft.com/office/drawing/2014/main" id="{F3B88DEE-1773-5E0E-78DD-E552219F249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259024" y="2155838"/>
            <a:ext cx="4708821" cy="3124122"/>
          </a:xfrm>
          <a:prstGeom prst="roundRect">
            <a:avLst>
              <a:gd name="adj" fmla="val 12313"/>
            </a:avLst>
          </a:prstGeom>
        </p:spPr>
      </p:pic>
    </p:spTree>
    <p:extLst>
      <p:ext uri="{BB962C8B-B14F-4D97-AF65-F5344CB8AC3E}">
        <p14:creationId xmlns:p14="http://schemas.microsoft.com/office/powerpoint/2010/main" val="15090970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8123E7-CD01-D48B-F354-BECC99AE903D}"/>
            </a:ext>
          </a:extLst>
        </p:cNvPr>
        <p:cNvGrpSpPr/>
        <p:nvPr/>
      </p:nvGrpSpPr>
      <p:grpSpPr>
        <a:xfrm>
          <a:off x="0" y="0"/>
          <a:ext cx="0" cy="0"/>
          <a:chOff x="0" y="0"/>
          <a:chExt cx="0" cy="0"/>
        </a:xfrm>
      </p:grpSpPr>
      <p:pic>
        <p:nvPicPr>
          <p:cNvPr id="13" name="Imagen 12">
            <a:extLst>
              <a:ext uri="{FF2B5EF4-FFF2-40B4-BE49-F238E27FC236}">
                <a16:creationId xmlns:a16="http://schemas.microsoft.com/office/drawing/2014/main" id="{AE196024-62F9-053B-D693-5E551245A399}"/>
              </a:ext>
            </a:extLst>
          </p:cNvPr>
          <p:cNvPicPr>
            <a:picLocks noGrp="1" noRot="1" noChangeAspect="1" noMove="1" noResize="1" noEditPoints="1" noAdjustHandles="1" noChangeArrowheads="1" noChangeShapeType="1" noCrop="1"/>
          </p:cNvPicPr>
          <p:nvPr/>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extBox 1">
            <a:extLst>
              <a:ext uri="{FF2B5EF4-FFF2-40B4-BE49-F238E27FC236}">
                <a16:creationId xmlns:a16="http://schemas.microsoft.com/office/drawing/2014/main" id="{91F3107A-7942-6612-FAE7-C3A8D2AAF73A}"/>
              </a:ext>
            </a:extLst>
          </p:cNvPr>
          <p:cNvSpPr txBox="1"/>
          <p:nvPr/>
        </p:nvSpPr>
        <p:spPr>
          <a:xfrm>
            <a:off x="510395" y="1821778"/>
            <a:ext cx="6335699" cy="3785652"/>
          </a:xfrm>
          <a:prstGeom prst="rect">
            <a:avLst/>
          </a:prstGeom>
          <a:noFill/>
        </p:spPr>
        <p:txBody>
          <a:bodyPr wrap="square" rtlCol="0">
            <a:spAutoFit/>
          </a:bodyPr>
          <a:lstStyle>
            <a:defPPr>
              <a:defRPr kern="0"/>
            </a:defPPr>
            <a:lvl1pPr marL="285750" indent="-285750">
              <a:buFont typeface="Wingdings" panose="05000000000000000000" pitchFamily="2" charset="2"/>
              <a:buChar char="Ø"/>
              <a:defRPr sz="1400">
                <a:solidFill>
                  <a:srgbClr val="6B6E6F"/>
                </a:solidFill>
                <a:effectLst/>
                <a:latin typeface="Arial MT"/>
                <a:ea typeface="Calibri" panose="020F0502020204030204" pitchFamily="34" charset="0"/>
                <a:cs typeface="Arial" panose="020B0604020202020204" pitchFamily="34" charset="0"/>
              </a:defRPr>
            </a:lvl1pPr>
          </a:lstStyle>
          <a:p>
            <a:r>
              <a:rPr lang="es-MX" sz="2000" dirty="0">
                <a:solidFill>
                  <a:srgbClr val="655F54"/>
                </a:solidFill>
                <a:latin typeface="+mn-lt"/>
              </a:rPr>
              <a:t>El </a:t>
            </a:r>
            <a:r>
              <a:rPr lang="es-MX" sz="2000" b="1" dirty="0">
                <a:solidFill>
                  <a:srgbClr val="655F54"/>
                </a:solidFill>
                <a:latin typeface="+mn-lt"/>
              </a:rPr>
              <a:t>monitoreo de calidad del agua</a:t>
            </a:r>
            <a:r>
              <a:rPr lang="es-MX" sz="2000" dirty="0">
                <a:solidFill>
                  <a:srgbClr val="655F54"/>
                </a:solidFill>
                <a:latin typeface="+mn-lt"/>
              </a:rPr>
              <a:t> permite reconocer impactos ambientales de </a:t>
            </a:r>
            <a:r>
              <a:rPr lang="es-MX" sz="2000" b="1" dirty="0">
                <a:solidFill>
                  <a:srgbClr val="655F54"/>
                </a:solidFill>
                <a:latin typeface="+mn-lt"/>
              </a:rPr>
              <a:t>usos sociales desmedidos </a:t>
            </a:r>
            <a:r>
              <a:rPr lang="es-MX" sz="2000" dirty="0">
                <a:solidFill>
                  <a:srgbClr val="655F54"/>
                </a:solidFill>
                <a:latin typeface="+mn-lt"/>
              </a:rPr>
              <a:t>en el territorio. Contribuye a</a:t>
            </a:r>
            <a:r>
              <a:rPr lang="es-MX" sz="2000" b="1" dirty="0">
                <a:solidFill>
                  <a:srgbClr val="655F54"/>
                </a:solidFill>
                <a:latin typeface="+mn-lt"/>
              </a:rPr>
              <a:t> resignificar imaginarios</a:t>
            </a:r>
            <a:r>
              <a:rPr lang="es-MX" sz="2000" dirty="0">
                <a:solidFill>
                  <a:srgbClr val="655F54"/>
                </a:solidFill>
                <a:latin typeface="+mn-lt"/>
              </a:rPr>
              <a:t> sobre los </a:t>
            </a:r>
            <a:r>
              <a:rPr lang="es-MX" sz="2000" b="1" dirty="0">
                <a:solidFill>
                  <a:srgbClr val="655F54"/>
                </a:solidFill>
                <a:latin typeface="+mn-lt"/>
              </a:rPr>
              <a:t>invertebrados</a:t>
            </a:r>
            <a:r>
              <a:rPr lang="es-MX" sz="2000" dirty="0">
                <a:solidFill>
                  <a:srgbClr val="655F54"/>
                </a:solidFill>
                <a:latin typeface="+mn-lt"/>
              </a:rPr>
              <a:t> como indicadores de la salud ambiental de un cuerpo hídrico.</a:t>
            </a:r>
          </a:p>
          <a:p>
            <a:endParaRPr lang="es-MX" sz="2000" dirty="0">
              <a:solidFill>
                <a:srgbClr val="655F54"/>
              </a:solidFill>
              <a:latin typeface="+mn-lt"/>
            </a:endParaRPr>
          </a:p>
          <a:p>
            <a:r>
              <a:rPr lang="es-MX" sz="2000" b="1" dirty="0">
                <a:solidFill>
                  <a:srgbClr val="655F54"/>
                </a:solidFill>
                <a:latin typeface="+mn-lt"/>
              </a:rPr>
              <a:t>Cali, ciudad de los ríos </a:t>
            </a:r>
            <a:r>
              <a:rPr lang="es-MX" sz="2000" dirty="0">
                <a:solidFill>
                  <a:srgbClr val="655F54"/>
                </a:solidFill>
                <a:latin typeface="+mn-lt"/>
              </a:rPr>
              <a:t>y áreas de conservación natural requiere escenarios donde empresa, estado, sociedad civil y academia se articulen en el monitoreo de variables asociadas al bienestar y salud ambiental del territorio.</a:t>
            </a:r>
          </a:p>
        </p:txBody>
      </p:sp>
      <p:pic>
        <p:nvPicPr>
          <p:cNvPr id="3" name="Picture 2">
            <a:extLst>
              <a:ext uri="{FF2B5EF4-FFF2-40B4-BE49-F238E27FC236}">
                <a16:creationId xmlns:a16="http://schemas.microsoft.com/office/drawing/2014/main" id="{F04BA8CC-83B5-DA01-DA6C-EDE19BDB417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837165" y="1843950"/>
            <a:ext cx="4203594" cy="3170099"/>
          </a:xfrm>
          <a:prstGeom prst="roundRect">
            <a:avLst>
              <a:gd name="adj" fmla="val 12929"/>
            </a:avLst>
          </a:prstGeom>
        </p:spPr>
      </p:pic>
      <p:sp>
        <p:nvSpPr>
          <p:cNvPr id="4" name="CuadroTexto 5">
            <a:extLst>
              <a:ext uri="{FF2B5EF4-FFF2-40B4-BE49-F238E27FC236}">
                <a16:creationId xmlns:a16="http://schemas.microsoft.com/office/drawing/2014/main" id="{74DED505-E71F-4FBB-06AA-465A5E29DF22}"/>
              </a:ext>
            </a:extLst>
          </p:cNvPr>
          <p:cNvSpPr txBox="1"/>
          <p:nvPr/>
        </p:nvSpPr>
        <p:spPr>
          <a:xfrm>
            <a:off x="655328" y="571871"/>
            <a:ext cx="5855022"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CO" sz="3600" b="1" i="0" u="none" strike="noStrike" kern="1200" cap="none" spc="0" normalizeH="0" baseline="0" noProof="0" dirty="0">
                <a:ln>
                  <a:noFill/>
                </a:ln>
                <a:solidFill>
                  <a:srgbClr val="FFCB00"/>
                </a:solidFill>
                <a:effectLst/>
                <a:uLnTx/>
                <a:uFillTx/>
                <a:latin typeface="Arial Black" panose="020B0604020202020204" pitchFamily="34" charset="0"/>
                <a:ea typeface="+mn-ea"/>
                <a:cs typeface="Arial Black" panose="020B0604020202020204" pitchFamily="34" charset="0"/>
              </a:rPr>
              <a:t>Los aprendizajes…</a:t>
            </a:r>
          </a:p>
        </p:txBody>
      </p:sp>
    </p:spTree>
    <p:extLst>
      <p:ext uri="{BB962C8B-B14F-4D97-AF65-F5344CB8AC3E}">
        <p14:creationId xmlns:p14="http://schemas.microsoft.com/office/powerpoint/2010/main" val="29831006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6685EC-5CDF-2EB9-F931-F70351E00A7A}"/>
            </a:ext>
          </a:extLst>
        </p:cNvPr>
        <p:cNvGrpSpPr/>
        <p:nvPr/>
      </p:nvGrpSpPr>
      <p:grpSpPr>
        <a:xfrm>
          <a:off x="0" y="0"/>
          <a:ext cx="0" cy="0"/>
          <a:chOff x="0" y="0"/>
          <a:chExt cx="0" cy="0"/>
        </a:xfrm>
      </p:grpSpPr>
      <p:pic>
        <p:nvPicPr>
          <p:cNvPr id="13" name="Imagen 12">
            <a:extLst>
              <a:ext uri="{FF2B5EF4-FFF2-40B4-BE49-F238E27FC236}">
                <a16:creationId xmlns:a16="http://schemas.microsoft.com/office/drawing/2014/main" id="{57C540C7-B930-7323-6FF9-F9F27DA70D2F}"/>
              </a:ext>
            </a:extLst>
          </p:cNvPr>
          <p:cNvPicPr>
            <a:picLocks noGrp="1" noRot="1" noChangeAspect="1" noMove="1" noResize="1" noEditPoints="1" noAdjustHandles="1" noChangeArrowheads="1" noChangeShapeType="1" noCrop="1"/>
          </p:cNvPicPr>
          <p:nvPr/>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extBox 1">
            <a:extLst>
              <a:ext uri="{FF2B5EF4-FFF2-40B4-BE49-F238E27FC236}">
                <a16:creationId xmlns:a16="http://schemas.microsoft.com/office/drawing/2014/main" id="{33053F37-660E-C1A8-0331-09EABA89117A}"/>
              </a:ext>
            </a:extLst>
          </p:cNvPr>
          <p:cNvSpPr txBox="1"/>
          <p:nvPr/>
        </p:nvSpPr>
        <p:spPr>
          <a:xfrm>
            <a:off x="655328" y="1553470"/>
            <a:ext cx="9932152" cy="1015663"/>
          </a:xfrm>
          <a:prstGeom prst="rect">
            <a:avLst/>
          </a:prstGeom>
          <a:noFill/>
        </p:spPr>
        <p:txBody>
          <a:bodyPr wrap="square" rtlCol="0">
            <a:spAutoFit/>
          </a:bodyPr>
          <a:lstStyle/>
          <a:p>
            <a:r>
              <a:rPr lang="es-MX" sz="2000" dirty="0">
                <a:solidFill>
                  <a:srgbClr val="655F54"/>
                </a:solidFill>
                <a:effectLst/>
                <a:ea typeface="Calibri" panose="020F0502020204030204" pitchFamily="34" charset="0"/>
                <a:cs typeface="Arial" panose="020B0604020202020204" pitchFamily="34" charset="0"/>
              </a:rPr>
              <a:t>Es necesario insistir en iniciativas educativas que interrelacionen saberes, tecnologías y prácticas diversas en función de comprender e incidir en situaciones relevantes para la sociedad que nos acoge.</a:t>
            </a:r>
            <a:r>
              <a:rPr lang="es-MX" sz="2000" b="1" dirty="0">
                <a:solidFill>
                  <a:srgbClr val="655F54"/>
                </a:solidFill>
                <a:ea typeface="Calibri" panose="020F0502020204030204" pitchFamily="34" charset="0"/>
                <a:cs typeface="Arial" panose="020B0604020202020204" pitchFamily="34" charset="0"/>
              </a:rPr>
              <a:t> </a:t>
            </a:r>
            <a:r>
              <a:rPr lang="es-MX" sz="2000" dirty="0">
                <a:solidFill>
                  <a:srgbClr val="655F54"/>
                </a:solidFill>
                <a:ea typeface="Calibri" panose="020F0502020204030204" pitchFamily="34" charset="0"/>
                <a:cs typeface="Arial" panose="020B0604020202020204" pitchFamily="34" charset="0"/>
              </a:rPr>
              <a:t>Una apuesta experiencial que integre…</a:t>
            </a:r>
            <a:endParaRPr lang="es-MX" sz="2000" b="1" dirty="0">
              <a:solidFill>
                <a:srgbClr val="655F54"/>
              </a:solidFill>
              <a:ea typeface="Calibri" panose="020F0502020204030204" pitchFamily="34" charset="0"/>
              <a:cs typeface="Arial" panose="020B0604020202020204" pitchFamily="34" charset="0"/>
            </a:endParaRPr>
          </a:p>
        </p:txBody>
      </p:sp>
      <p:sp>
        <p:nvSpPr>
          <p:cNvPr id="4" name="CuadroTexto 5">
            <a:extLst>
              <a:ext uri="{FF2B5EF4-FFF2-40B4-BE49-F238E27FC236}">
                <a16:creationId xmlns:a16="http://schemas.microsoft.com/office/drawing/2014/main" id="{6B78A29F-ED01-03FD-A7C5-D66AFC92BE3D}"/>
              </a:ext>
            </a:extLst>
          </p:cNvPr>
          <p:cNvSpPr txBox="1"/>
          <p:nvPr/>
        </p:nvSpPr>
        <p:spPr>
          <a:xfrm>
            <a:off x="655328" y="590536"/>
            <a:ext cx="5855022"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CO" sz="3600" b="1" i="0" u="none" strike="noStrike" kern="1200" cap="none" spc="0" normalizeH="0" baseline="0" noProof="0" dirty="0">
                <a:ln>
                  <a:noFill/>
                </a:ln>
                <a:solidFill>
                  <a:srgbClr val="FFCB00"/>
                </a:solidFill>
                <a:effectLst/>
                <a:uLnTx/>
                <a:uFillTx/>
                <a:latin typeface="Arial Black" panose="020B0604020202020204" pitchFamily="34" charset="0"/>
                <a:ea typeface="+mn-ea"/>
                <a:cs typeface="Arial Black" panose="020B0604020202020204" pitchFamily="34" charset="0"/>
              </a:rPr>
              <a:t>Los aprendizajes…</a:t>
            </a:r>
          </a:p>
        </p:txBody>
      </p:sp>
      <p:sp>
        <p:nvSpPr>
          <p:cNvPr id="5" name="Rectangle: Top Corners Rounded 4">
            <a:extLst>
              <a:ext uri="{FF2B5EF4-FFF2-40B4-BE49-F238E27FC236}">
                <a16:creationId xmlns:a16="http://schemas.microsoft.com/office/drawing/2014/main" id="{3C67363B-A15F-93F7-A68C-A1A9887E656F}"/>
              </a:ext>
            </a:extLst>
          </p:cNvPr>
          <p:cNvSpPr/>
          <p:nvPr/>
        </p:nvSpPr>
        <p:spPr>
          <a:xfrm>
            <a:off x="523875" y="3325260"/>
            <a:ext cx="2695577" cy="554148"/>
          </a:xfrm>
          <a:prstGeom prst="round2SameRect">
            <a:avLst/>
          </a:prstGeom>
          <a:solidFill>
            <a:srgbClr val="3E446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1" algn="ctr"/>
            <a:r>
              <a:rPr lang="es-MX" sz="1600" b="1" dirty="0">
                <a:solidFill>
                  <a:schemeClr val="bg1"/>
                </a:solidFill>
                <a:effectLst/>
                <a:ea typeface="Calibri" panose="020F0502020204030204" pitchFamily="34" charset="0"/>
                <a:cs typeface="Arial" panose="020B0604020202020204" pitchFamily="34" charset="0"/>
              </a:rPr>
              <a:t>Una educación situada</a:t>
            </a:r>
            <a:endParaRPr lang="es-MX" sz="1600" dirty="0">
              <a:solidFill>
                <a:schemeClr val="bg1"/>
              </a:solidFill>
              <a:ea typeface="Calibri" panose="020F0502020204030204" pitchFamily="34" charset="0"/>
              <a:cs typeface="Arial" panose="020B0604020202020204" pitchFamily="34" charset="0"/>
            </a:endParaRPr>
          </a:p>
        </p:txBody>
      </p:sp>
      <p:sp>
        <p:nvSpPr>
          <p:cNvPr id="12" name="Rectangle 11">
            <a:extLst>
              <a:ext uri="{FF2B5EF4-FFF2-40B4-BE49-F238E27FC236}">
                <a16:creationId xmlns:a16="http://schemas.microsoft.com/office/drawing/2014/main" id="{C5EFF782-11E8-F0AA-CA70-42688594DF52}"/>
              </a:ext>
            </a:extLst>
          </p:cNvPr>
          <p:cNvSpPr/>
          <p:nvPr/>
        </p:nvSpPr>
        <p:spPr>
          <a:xfrm>
            <a:off x="523875" y="3906772"/>
            <a:ext cx="2695577" cy="1577951"/>
          </a:xfrm>
          <a:prstGeom prst="rect">
            <a:avLst/>
          </a:prstGeom>
          <a:solidFill>
            <a:srgbClr val="3E4468">
              <a:alpha val="20000"/>
            </a:srgbClr>
          </a:solidFill>
          <a:ln>
            <a:solidFill>
              <a:srgbClr val="2532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1" algn="ctr"/>
            <a:r>
              <a:rPr lang="es-MX" sz="1600" dirty="0">
                <a:solidFill>
                  <a:schemeClr val="tx1"/>
                </a:solidFill>
                <a:effectLst/>
                <a:ea typeface="Calibri" panose="020F0502020204030204" pitchFamily="34" charset="0"/>
                <a:cs typeface="Arial" panose="020B0604020202020204" pitchFamily="34" charset="0"/>
              </a:rPr>
              <a:t>A</a:t>
            </a:r>
            <a:r>
              <a:rPr lang="es-MX" sz="1600" b="1" dirty="0">
                <a:solidFill>
                  <a:schemeClr val="tx1"/>
                </a:solidFill>
                <a:effectLst/>
                <a:ea typeface="Calibri" panose="020F0502020204030204" pitchFamily="34" charset="0"/>
                <a:cs typeface="Arial" panose="020B0604020202020204" pitchFamily="34" charset="0"/>
              </a:rPr>
              <a:t> </a:t>
            </a:r>
            <a:r>
              <a:rPr lang="es-MX" sz="1600" dirty="0">
                <a:solidFill>
                  <a:schemeClr val="tx1"/>
                </a:solidFill>
                <a:effectLst/>
                <a:ea typeface="Calibri" panose="020F0502020204030204" pitchFamily="34" charset="0"/>
                <a:cs typeface="Arial" panose="020B0604020202020204" pitchFamily="34" charset="0"/>
              </a:rPr>
              <a:t>la medida de los asuntos socioambientales y </a:t>
            </a:r>
            <a:r>
              <a:rPr lang="es-MX" sz="1600" dirty="0">
                <a:solidFill>
                  <a:schemeClr val="tx1"/>
                </a:solidFill>
                <a:ea typeface="Calibri" panose="020F0502020204030204" pitchFamily="34" charset="0"/>
                <a:cs typeface="Arial" panose="020B0604020202020204" pitchFamily="34" charset="0"/>
              </a:rPr>
              <a:t>discusiones vigentes del territorio.</a:t>
            </a:r>
          </a:p>
        </p:txBody>
      </p:sp>
      <p:sp>
        <p:nvSpPr>
          <p:cNvPr id="15" name="Rectangle: Top Corners Rounded 14">
            <a:extLst>
              <a:ext uri="{FF2B5EF4-FFF2-40B4-BE49-F238E27FC236}">
                <a16:creationId xmlns:a16="http://schemas.microsoft.com/office/drawing/2014/main" id="{A252A4D0-E81C-BE87-C96C-BD22E8720338}"/>
              </a:ext>
            </a:extLst>
          </p:cNvPr>
          <p:cNvSpPr/>
          <p:nvPr/>
        </p:nvSpPr>
        <p:spPr>
          <a:xfrm>
            <a:off x="3317877" y="3317412"/>
            <a:ext cx="2695577" cy="554148"/>
          </a:xfrm>
          <a:prstGeom prst="round2SameRect">
            <a:avLst/>
          </a:prstGeom>
          <a:solidFill>
            <a:srgbClr val="00B16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1" algn="ctr"/>
            <a:r>
              <a:rPr lang="es-MX" sz="1600" b="1" dirty="0">
                <a:solidFill>
                  <a:schemeClr val="bg1"/>
                </a:solidFill>
                <a:effectLst/>
                <a:ea typeface="Calibri" panose="020F0502020204030204" pitchFamily="34" charset="0"/>
                <a:cs typeface="Arial" panose="020B0604020202020204" pitchFamily="34" charset="0"/>
              </a:rPr>
              <a:t>Un aprendizaje significativo</a:t>
            </a:r>
          </a:p>
        </p:txBody>
      </p:sp>
      <p:sp>
        <p:nvSpPr>
          <p:cNvPr id="16" name="Rectangle 15">
            <a:extLst>
              <a:ext uri="{FF2B5EF4-FFF2-40B4-BE49-F238E27FC236}">
                <a16:creationId xmlns:a16="http://schemas.microsoft.com/office/drawing/2014/main" id="{15C2C5CD-6B44-1F23-4399-9A3EE9A52AE9}"/>
              </a:ext>
            </a:extLst>
          </p:cNvPr>
          <p:cNvSpPr/>
          <p:nvPr/>
        </p:nvSpPr>
        <p:spPr>
          <a:xfrm>
            <a:off x="3317877" y="3898924"/>
            <a:ext cx="2695577" cy="1577951"/>
          </a:xfrm>
          <a:prstGeom prst="rect">
            <a:avLst/>
          </a:prstGeom>
          <a:solidFill>
            <a:srgbClr val="00B167">
              <a:alpha val="30196"/>
            </a:srgbClr>
          </a:solidFill>
          <a:ln>
            <a:solidFill>
              <a:srgbClr val="00B16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1" algn="ctr"/>
            <a:r>
              <a:rPr lang="es-MX" sz="1600" dirty="0">
                <a:solidFill>
                  <a:schemeClr val="tx1"/>
                </a:solidFill>
                <a:effectLst/>
                <a:ea typeface="Calibri" panose="020F0502020204030204" pitchFamily="34" charset="0"/>
                <a:cs typeface="Arial" panose="020B0604020202020204" pitchFamily="34" charset="0"/>
              </a:rPr>
              <a:t>En códigos y formatos pertinentes y que inviten a los aprendices a tomar posición conforme sus roles e interacciones.</a:t>
            </a:r>
          </a:p>
        </p:txBody>
      </p:sp>
      <p:sp>
        <p:nvSpPr>
          <p:cNvPr id="17" name="Rectangle: Top Corners Rounded 16">
            <a:extLst>
              <a:ext uri="{FF2B5EF4-FFF2-40B4-BE49-F238E27FC236}">
                <a16:creationId xmlns:a16="http://schemas.microsoft.com/office/drawing/2014/main" id="{FC1BD016-FB19-A31A-C7DB-574AFD50A97A}"/>
              </a:ext>
            </a:extLst>
          </p:cNvPr>
          <p:cNvSpPr/>
          <p:nvPr/>
        </p:nvSpPr>
        <p:spPr>
          <a:xfrm>
            <a:off x="6111879" y="3304688"/>
            <a:ext cx="2695577" cy="554148"/>
          </a:xfrm>
          <a:prstGeom prst="round2SameRect">
            <a:avLst/>
          </a:prstGeom>
          <a:solidFill>
            <a:srgbClr val="FFCB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1" algn="ctr"/>
            <a:r>
              <a:rPr lang="es-MX" sz="1600" b="1" dirty="0">
                <a:solidFill>
                  <a:schemeClr val="bg1"/>
                </a:solidFill>
                <a:effectLst/>
                <a:ea typeface="Calibri" panose="020F0502020204030204" pitchFamily="34" charset="0"/>
                <a:cs typeface="Arial" panose="020B0604020202020204" pitchFamily="34" charset="0"/>
              </a:rPr>
              <a:t>Un escenario expandido</a:t>
            </a:r>
          </a:p>
        </p:txBody>
      </p:sp>
      <p:sp>
        <p:nvSpPr>
          <p:cNvPr id="18" name="Rectangle 17">
            <a:extLst>
              <a:ext uri="{FF2B5EF4-FFF2-40B4-BE49-F238E27FC236}">
                <a16:creationId xmlns:a16="http://schemas.microsoft.com/office/drawing/2014/main" id="{18EC6F3D-6999-E2A7-B77F-B908F282196F}"/>
              </a:ext>
            </a:extLst>
          </p:cNvPr>
          <p:cNvSpPr/>
          <p:nvPr/>
        </p:nvSpPr>
        <p:spPr>
          <a:xfrm>
            <a:off x="6111879" y="3886200"/>
            <a:ext cx="2695577" cy="1577951"/>
          </a:xfrm>
          <a:prstGeom prst="rect">
            <a:avLst/>
          </a:prstGeom>
          <a:solidFill>
            <a:srgbClr val="FFCB00">
              <a:alpha val="30196"/>
            </a:srgbClr>
          </a:solidFill>
          <a:ln>
            <a:solidFill>
              <a:srgbClr val="FFCB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1" algn="ctr"/>
            <a:r>
              <a:rPr lang="es-MX" sz="1600" dirty="0">
                <a:solidFill>
                  <a:schemeClr val="tx1"/>
                </a:solidFill>
                <a:effectLst/>
                <a:ea typeface="Calibri" panose="020F0502020204030204" pitchFamily="34" charset="0"/>
                <a:cs typeface="Arial" panose="020B0604020202020204" pitchFamily="34" charset="0"/>
              </a:rPr>
              <a:t>Desde el aula, el parque, con la familia, en la empresa… Reconociendo diferentes nichos de desarrollo humano.</a:t>
            </a:r>
          </a:p>
        </p:txBody>
      </p:sp>
      <p:sp>
        <p:nvSpPr>
          <p:cNvPr id="19" name="Rectangle: Top Corners Rounded 18">
            <a:extLst>
              <a:ext uri="{FF2B5EF4-FFF2-40B4-BE49-F238E27FC236}">
                <a16:creationId xmlns:a16="http://schemas.microsoft.com/office/drawing/2014/main" id="{A05F63A2-5A04-345E-AD4E-4AE173AB5DDD}"/>
              </a:ext>
            </a:extLst>
          </p:cNvPr>
          <p:cNvSpPr/>
          <p:nvPr/>
        </p:nvSpPr>
        <p:spPr>
          <a:xfrm>
            <a:off x="8905881" y="3304688"/>
            <a:ext cx="2695577" cy="554148"/>
          </a:xfrm>
          <a:prstGeom prst="round2SameRect">
            <a:avLst/>
          </a:prstGeom>
          <a:solidFill>
            <a:srgbClr val="655F5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1" algn="ctr"/>
            <a:r>
              <a:rPr lang="es-MX" sz="1600" b="1" dirty="0">
                <a:solidFill>
                  <a:schemeClr val="bg1"/>
                </a:solidFill>
                <a:effectLst/>
                <a:ea typeface="Calibri" panose="020F0502020204030204" pitchFamily="34" charset="0"/>
                <a:cs typeface="Arial" panose="020B0604020202020204" pitchFamily="34" charset="0"/>
              </a:rPr>
              <a:t>Una apuesta política intencionada</a:t>
            </a:r>
          </a:p>
        </p:txBody>
      </p:sp>
      <p:sp>
        <p:nvSpPr>
          <p:cNvPr id="20" name="Rectangle 19">
            <a:extLst>
              <a:ext uri="{FF2B5EF4-FFF2-40B4-BE49-F238E27FC236}">
                <a16:creationId xmlns:a16="http://schemas.microsoft.com/office/drawing/2014/main" id="{2D275E38-F5A8-AFE6-91CC-0ECEF2E18F46}"/>
              </a:ext>
            </a:extLst>
          </p:cNvPr>
          <p:cNvSpPr/>
          <p:nvPr/>
        </p:nvSpPr>
        <p:spPr>
          <a:xfrm>
            <a:off x="8905881" y="3886200"/>
            <a:ext cx="2695577" cy="1577951"/>
          </a:xfrm>
          <a:prstGeom prst="rect">
            <a:avLst/>
          </a:prstGeom>
          <a:solidFill>
            <a:srgbClr val="655F54">
              <a:alpha val="30196"/>
            </a:srgbClr>
          </a:solidFill>
          <a:ln>
            <a:solidFill>
              <a:srgbClr val="655F5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1" algn="ctr"/>
            <a:r>
              <a:rPr lang="es-MX" sz="1600" dirty="0">
                <a:solidFill>
                  <a:schemeClr val="tx1"/>
                </a:solidFill>
                <a:effectLst/>
                <a:ea typeface="Calibri" panose="020F0502020204030204" pitchFamily="34" charset="0"/>
                <a:cs typeface="Arial" panose="020B0604020202020204" pitchFamily="34" charset="0"/>
              </a:rPr>
              <a:t>¿Cuál es el arquetipo de territorio, sociedad y organización detrás de las actividades? ¿Se cuestionan y resignifican paradigmas de desarrollo y bienestar?</a:t>
            </a:r>
          </a:p>
        </p:txBody>
      </p:sp>
      <p:pic>
        <p:nvPicPr>
          <p:cNvPr id="22" name="Graphic 21" descr="3d Glasses with solid fill">
            <a:extLst>
              <a:ext uri="{FF2B5EF4-FFF2-40B4-BE49-F238E27FC236}">
                <a16:creationId xmlns:a16="http://schemas.microsoft.com/office/drawing/2014/main" id="{CFF96041-4B71-E7B6-D748-410467F226F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594589" y="2778896"/>
            <a:ext cx="554148" cy="554148"/>
          </a:xfrm>
          <a:prstGeom prst="rect">
            <a:avLst/>
          </a:prstGeom>
        </p:spPr>
      </p:pic>
      <p:pic>
        <p:nvPicPr>
          <p:cNvPr id="24" name="Graphic 23" descr="Architecture with solid fill">
            <a:extLst>
              <a:ext uri="{FF2B5EF4-FFF2-40B4-BE49-F238E27FC236}">
                <a16:creationId xmlns:a16="http://schemas.microsoft.com/office/drawing/2014/main" id="{7A3AF949-2BF8-504A-FFF1-7DE0A02D8A35}"/>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976595" y="2778896"/>
            <a:ext cx="554148" cy="554148"/>
          </a:xfrm>
          <a:prstGeom prst="rect">
            <a:avLst/>
          </a:prstGeom>
        </p:spPr>
      </p:pic>
      <p:pic>
        <p:nvPicPr>
          <p:cNvPr id="26" name="Graphic 25" descr="Aspiration with solid fill">
            <a:extLst>
              <a:ext uri="{FF2B5EF4-FFF2-40B4-BE49-F238E27FC236}">
                <a16:creationId xmlns:a16="http://schemas.microsoft.com/office/drawing/2014/main" id="{5CAF4BEF-445F-F52D-59F5-CDEEC789779D}"/>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4388591" y="2778896"/>
            <a:ext cx="554148" cy="554148"/>
          </a:xfrm>
          <a:prstGeom prst="rect">
            <a:avLst/>
          </a:prstGeom>
        </p:spPr>
      </p:pic>
      <p:pic>
        <p:nvPicPr>
          <p:cNvPr id="28" name="Graphic 27" descr="Bubbles with solid fill">
            <a:extLst>
              <a:ext uri="{FF2B5EF4-FFF2-40B4-BE49-F238E27FC236}">
                <a16:creationId xmlns:a16="http://schemas.microsoft.com/office/drawing/2014/main" id="{360C4DD3-272C-0945-F3B6-881F00D1CD09}"/>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7182593" y="2778896"/>
            <a:ext cx="554148" cy="554148"/>
          </a:xfrm>
          <a:prstGeom prst="rect">
            <a:avLst/>
          </a:prstGeom>
        </p:spPr>
      </p:pic>
    </p:spTree>
    <p:extLst>
      <p:ext uri="{BB962C8B-B14F-4D97-AF65-F5344CB8AC3E}">
        <p14:creationId xmlns:p14="http://schemas.microsoft.com/office/powerpoint/2010/main" val="1248729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C35812-FB0B-F427-368B-3A9508D2FB7C}"/>
            </a:ext>
          </a:extLst>
        </p:cNvPr>
        <p:cNvGrpSpPr/>
        <p:nvPr/>
      </p:nvGrpSpPr>
      <p:grpSpPr>
        <a:xfrm>
          <a:off x="0" y="0"/>
          <a:ext cx="0" cy="0"/>
          <a:chOff x="0" y="0"/>
          <a:chExt cx="0" cy="0"/>
        </a:xfrm>
      </p:grpSpPr>
      <p:pic>
        <p:nvPicPr>
          <p:cNvPr id="13" name="Imagen 12">
            <a:extLst>
              <a:ext uri="{FF2B5EF4-FFF2-40B4-BE49-F238E27FC236}">
                <a16:creationId xmlns:a16="http://schemas.microsoft.com/office/drawing/2014/main" id="{B88BBE5B-3207-AF50-51EA-491EF0537775}"/>
              </a:ext>
            </a:extLst>
          </p:cNvPr>
          <p:cNvPicPr>
            <a:picLocks noGrp="1" noRot="1" noChangeAspect="1" noMove="1" noResize="1" noEditPoints="1" noAdjustHandles="1" noChangeArrowheads="1" noChangeShapeType="1" noCrop="1"/>
          </p:cNvPicPr>
          <p:nvPr/>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4" name="CuadroTexto 5">
            <a:extLst>
              <a:ext uri="{FF2B5EF4-FFF2-40B4-BE49-F238E27FC236}">
                <a16:creationId xmlns:a16="http://schemas.microsoft.com/office/drawing/2014/main" id="{566C2516-57DA-2BF7-C45B-1B1DD11F3A2B}"/>
              </a:ext>
            </a:extLst>
          </p:cNvPr>
          <p:cNvSpPr txBox="1"/>
          <p:nvPr/>
        </p:nvSpPr>
        <p:spPr>
          <a:xfrm>
            <a:off x="655328" y="590536"/>
            <a:ext cx="5855022"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CO" sz="3600" b="1" dirty="0">
                <a:solidFill>
                  <a:srgbClr val="FFCB00"/>
                </a:solidFill>
                <a:latin typeface="Arial Black" panose="020B0604020202020204" pitchFamily="34" charset="0"/>
                <a:cs typeface="Arial Black" panose="020B0604020202020204" pitchFamily="34" charset="0"/>
              </a:rPr>
              <a:t>Los que lo hicieron posible</a:t>
            </a:r>
            <a:r>
              <a:rPr kumimoji="0" lang="es-CO" sz="3600" b="1" i="0" u="none" strike="noStrike" kern="1200" cap="none" spc="0" normalizeH="0" baseline="0" noProof="0" dirty="0">
                <a:ln>
                  <a:noFill/>
                </a:ln>
                <a:solidFill>
                  <a:srgbClr val="FFCB00"/>
                </a:solidFill>
                <a:effectLst/>
                <a:uLnTx/>
                <a:uFillTx/>
                <a:latin typeface="Arial Black" panose="020B0604020202020204" pitchFamily="34" charset="0"/>
                <a:ea typeface="+mn-ea"/>
                <a:cs typeface="Arial Black" panose="020B0604020202020204" pitchFamily="34" charset="0"/>
              </a:rPr>
              <a:t>…</a:t>
            </a:r>
          </a:p>
        </p:txBody>
      </p:sp>
      <p:sp>
        <p:nvSpPr>
          <p:cNvPr id="3" name="TextBox 2">
            <a:extLst>
              <a:ext uri="{FF2B5EF4-FFF2-40B4-BE49-F238E27FC236}">
                <a16:creationId xmlns:a16="http://schemas.microsoft.com/office/drawing/2014/main" id="{30B94EAE-FB1E-150C-5FF0-C6E492A168FD}"/>
              </a:ext>
            </a:extLst>
          </p:cNvPr>
          <p:cNvSpPr txBox="1"/>
          <p:nvPr/>
        </p:nvSpPr>
        <p:spPr>
          <a:xfrm>
            <a:off x="240549" y="2021130"/>
            <a:ext cx="6132130" cy="3293209"/>
          </a:xfrm>
          <a:prstGeom prst="rect">
            <a:avLst/>
          </a:prstGeom>
          <a:noFill/>
        </p:spPr>
        <p:txBody>
          <a:bodyPr wrap="square" rtlCol="0">
            <a:spAutoFit/>
          </a:bodyPr>
          <a:lstStyle/>
          <a:p>
            <a:r>
              <a:rPr lang="es-MX" sz="1600" b="1" dirty="0">
                <a:solidFill>
                  <a:srgbClr val="655F54"/>
                </a:solidFill>
                <a:ea typeface="Calibri" panose="020F0502020204030204" pitchFamily="34" charset="0"/>
                <a:cs typeface="Arial" panose="020B0604020202020204" pitchFamily="34" charset="0"/>
              </a:rPr>
              <a:t>Equipo FZC: </a:t>
            </a:r>
            <a:r>
              <a:rPr lang="es-MX" sz="1600" dirty="0">
                <a:solidFill>
                  <a:srgbClr val="655F54"/>
                </a:solidFill>
                <a:ea typeface="Calibri" panose="020F0502020204030204" pitchFamily="34" charset="0"/>
                <a:cs typeface="Arial" panose="020B0604020202020204" pitchFamily="34" charset="0"/>
              </a:rPr>
              <a:t>Diana Marcela Vivas, Carlos Andrés Collante, Igino Mercuri Posada, Robert Arango López, Isabel Muñoz, Rusbel Salazar, Sebastián Barona, Maria Alejandra Gonzalez, Johan Steven Ortiz, Jean Poul Vélez, Juan Manuel Almario, Monica Gómez-Díaz, Marcela Perdomo, Juan Pablo Erazo, Jorge Kelvin Torres, Elba Maria Marin, Andrea Marin, Meriel Elen Rodríguez, Verónica Daza Dizu.</a:t>
            </a:r>
          </a:p>
          <a:p>
            <a:endParaRPr lang="es-MX" sz="1600" dirty="0">
              <a:solidFill>
                <a:srgbClr val="655F54"/>
              </a:solidFill>
              <a:effectLst/>
              <a:ea typeface="Calibri" panose="020F0502020204030204" pitchFamily="34" charset="0"/>
              <a:cs typeface="Arial" panose="020B0604020202020204" pitchFamily="34" charset="0"/>
            </a:endParaRPr>
          </a:p>
          <a:p>
            <a:r>
              <a:rPr lang="es-MX" sz="1600" b="1" dirty="0">
                <a:solidFill>
                  <a:srgbClr val="655F54"/>
                </a:solidFill>
                <a:effectLst/>
                <a:ea typeface="Calibri" panose="020F0502020204030204" pitchFamily="34" charset="0"/>
                <a:cs typeface="Arial" panose="020B0604020202020204" pitchFamily="34" charset="0"/>
              </a:rPr>
              <a:t>Gases de Occidente y WAZA - Disney Nature Connect</a:t>
            </a:r>
          </a:p>
          <a:p>
            <a:endParaRPr lang="es-MX" sz="1600" b="1" dirty="0">
              <a:solidFill>
                <a:srgbClr val="655F54"/>
              </a:solidFill>
              <a:ea typeface="Calibri" panose="020F0502020204030204" pitchFamily="34" charset="0"/>
              <a:cs typeface="Arial" panose="020B0604020202020204" pitchFamily="34" charset="0"/>
            </a:endParaRPr>
          </a:p>
          <a:p>
            <a:r>
              <a:rPr lang="es-MX" sz="1600" b="1" dirty="0">
                <a:solidFill>
                  <a:srgbClr val="655F54"/>
                </a:solidFill>
                <a:ea typeface="Calibri" panose="020F0502020204030204" pitchFamily="34" charset="0"/>
                <a:cs typeface="Arial" panose="020B0604020202020204" pitchFamily="34" charset="0"/>
              </a:rPr>
              <a:t>Instituciones Educativas y comunidad de Andes, Atenas, Pilas del Cabuyal, Bajos de Palermo, La Fortuna, El Cabuyal, Santa Rita, Santa Teresita, Terrón Colorado, y familias de la zona urbana de Cali</a:t>
            </a:r>
            <a:endParaRPr lang="es-MX" sz="1600" b="1" dirty="0">
              <a:solidFill>
                <a:srgbClr val="655F54"/>
              </a:solidFill>
              <a:effectLst/>
              <a:ea typeface="Calibri" panose="020F0502020204030204" pitchFamily="34" charset="0"/>
              <a:cs typeface="Arial" panose="020B0604020202020204" pitchFamily="34" charset="0"/>
            </a:endParaRPr>
          </a:p>
        </p:txBody>
      </p:sp>
      <p:pic>
        <p:nvPicPr>
          <p:cNvPr id="6" name="Picture 5">
            <a:extLst>
              <a:ext uri="{FF2B5EF4-FFF2-40B4-BE49-F238E27FC236}">
                <a16:creationId xmlns:a16="http://schemas.microsoft.com/office/drawing/2014/main" id="{8276B976-4924-D280-2DFD-F36415485A9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679903" y="1818663"/>
            <a:ext cx="5363177" cy="3524251"/>
          </a:xfrm>
          <a:prstGeom prst="roundRect">
            <a:avLst/>
          </a:prstGeom>
        </p:spPr>
      </p:pic>
      <p:sp>
        <p:nvSpPr>
          <p:cNvPr id="9" name="CuadroTexto 5">
            <a:extLst>
              <a:ext uri="{FF2B5EF4-FFF2-40B4-BE49-F238E27FC236}">
                <a16:creationId xmlns:a16="http://schemas.microsoft.com/office/drawing/2014/main" id="{A55F3148-A3F4-0F23-357C-51FA48943CA9}"/>
              </a:ext>
            </a:extLst>
          </p:cNvPr>
          <p:cNvSpPr txBox="1"/>
          <p:nvPr/>
        </p:nvSpPr>
        <p:spPr>
          <a:xfrm>
            <a:off x="240549" y="5573179"/>
            <a:ext cx="8541059"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CO" i="1" dirty="0">
                <a:solidFill>
                  <a:srgbClr val="FFCB00"/>
                </a:solidFill>
                <a:latin typeface="Arial Black" panose="020B0604020202020204" pitchFamily="34" charset="0"/>
                <a:cs typeface="Arial Black" panose="020B0604020202020204" pitchFamily="34" charset="0"/>
              </a:rPr>
              <a:t>Porque todo lo que sabemos lo sabemos entre todos… Y nadie es más inteligente que todos nosotros juntos</a:t>
            </a:r>
            <a:endParaRPr kumimoji="0" lang="es-CO" i="1" u="none" strike="noStrike" kern="1200" cap="none" spc="0" normalizeH="0" baseline="0" noProof="0" dirty="0">
              <a:ln>
                <a:noFill/>
              </a:ln>
              <a:solidFill>
                <a:srgbClr val="FFCB00"/>
              </a:solidFill>
              <a:effectLst/>
              <a:uLnTx/>
              <a:uFillTx/>
              <a:latin typeface="Arial Black" panose="020B0604020202020204" pitchFamily="34" charset="0"/>
              <a:ea typeface="+mn-ea"/>
              <a:cs typeface="Arial Black" panose="020B0604020202020204" pitchFamily="34" charset="0"/>
            </a:endParaRPr>
          </a:p>
        </p:txBody>
      </p:sp>
    </p:spTree>
    <p:extLst>
      <p:ext uri="{BB962C8B-B14F-4D97-AF65-F5344CB8AC3E}">
        <p14:creationId xmlns:p14="http://schemas.microsoft.com/office/powerpoint/2010/main" val="103131905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200EC7E2-C6AB-42C4-8784-CDF2088FA255}"/>
              </a:ext>
            </a:extLst>
          </p:cNvPr>
          <p:cNvPicPr>
            <a:picLocks noGrp="1" noRot="1" noChangeAspect="1" noMove="1" noResize="1" noEditPoints="1" noAdjustHandles="1" noChangeArrowheads="1" noChangeShapeType="1" noCrop="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817281323"/>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95471CDF74EE0846AAAC3EDD45AD3689" ma:contentTypeVersion="17" ma:contentTypeDescription="Ein neues Dokument erstellen." ma:contentTypeScope="" ma:versionID="5c45641b0e32cf6a2f54aeca58b4f73c">
  <xsd:schema xmlns:xsd="http://www.w3.org/2001/XMLSchema" xmlns:xs="http://www.w3.org/2001/XMLSchema" xmlns:p="http://schemas.microsoft.com/office/2006/metadata/properties" xmlns:ns2="e44c5bc7-8941-405a-9654-c13068d0c3a8" xmlns:ns3="9a3bfe4b-e730-4b28-aa91-391a0f884e65" targetNamespace="http://schemas.microsoft.com/office/2006/metadata/properties" ma:root="true" ma:fieldsID="71eb2dfd15e2dbd24f32bfd59bbec6f6" ns2:_="" ns3:_="">
    <xsd:import namespace="e44c5bc7-8941-405a-9654-c13068d0c3a8"/>
    <xsd:import namespace="9a3bfe4b-e730-4b28-aa91-391a0f884e65"/>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44c5bc7-8941-405a-9654-c13068d0c3a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Bildmarkierungen" ma:readOnly="false" ma:fieldId="{5cf76f15-5ced-4ddc-b409-7134ff3c332f}" ma:taxonomyMulti="true" ma:sspId="529a2ea6-5c64-4c2f-981b-62e4d9ab6ce7"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a3bfe4b-e730-4b28-aa91-391a0f884e65" elementFormDefault="qualified">
    <xsd:import namespace="http://schemas.microsoft.com/office/2006/documentManagement/types"/>
    <xsd:import namespace="http://schemas.microsoft.com/office/infopath/2007/PartnerControls"/>
    <xsd:element name="SharedWithUsers" ma:index="10" nillable="true" ma:displayName="Freigegeben für"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Freigegeben für - Details" ma:internalName="SharedWithDetails" ma:readOnly="true">
      <xsd:simpleType>
        <xsd:restriction base="dms:Note">
          <xsd:maxLength value="255"/>
        </xsd:restriction>
      </xsd:simpleType>
    </xsd:element>
    <xsd:element name="TaxCatchAll" ma:index="22" nillable="true" ma:displayName="Taxonomy Catch All Column" ma:hidden="true" ma:list="{7c3557d6-d61d-4bda-8fd4-f4e0deb33d08}" ma:internalName="TaxCatchAll" ma:showField="CatchAllData" ma:web="9a3bfe4b-e730-4b28-aa91-391a0f884e6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9a3bfe4b-e730-4b28-aa91-391a0f884e65" xsi:nil="true"/>
    <lcf76f155ced4ddcb4097134ff3c332f xmlns="e44c5bc7-8941-405a-9654-c13068d0c3a8">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A5F623AE-296A-4F09-A35F-930B47E52103}"/>
</file>

<file path=customXml/itemProps2.xml><?xml version="1.0" encoding="utf-8"?>
<ds:datastoreItem xmlns:ds="http://schemas.openxmlformats.org/officeDocument/2006/customXml" ds:itemID="{34088183-7540-42F7-A373-F5D75D562580}"/>
</file>

<file path=customXml/itemProps3.xml><?xml version="1.0" encoding="utf-8"?>
<ds:datastoreItem xmlns:ds="http://schemas.openxmlformats.org/officeDocument/2006/customXml" ds:itemID="{31A65792-A6D8-481C-B39E-F91ABE5754E6}"/>
</file>

<file path=docProps/app.xml><?xml version="1.0" encoding="utf-8"?>
<Properties xmlns="http://schemas.openxmlformats.org/officeDocument/2006/extended-properties" xmlns:vt="http://schemas.openxmlformats.org/officeDocument/2006/docPropsVTypes">
  <TotalTime>2068</TotalTime>
  <Words>1210</Words>
  <Application>Microsoft Office PowerPoint</Application>
  <PresentationFormat>Widescreen</PresentationFormat>
  <Paragraphs>120</Paragraphs>
  <Slides>23</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23</vt:i4>
      </vt:variant>
    </vt:vector>
  </HeadingPairs>
  <TitlesOfParts>
    <vt:vector size="30" baseType="lpstr">
      <vt:lpstr>Aptos</vt:lpstr>
      <vt:lpstr>Aptos Display</vt:lpstr>
      <vt:lpstr>Arial</vt:lpstr>
      <vt:lpstr>Arial Black</vt:lpstr>
      <vt:lpstr>Calibri</vt:lpstr>
      <vt:lpstr>Wingdings</vt:lpstr>
      <vt:lpstr>Tema de Office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FREDY ALEJANDRO FAJARDO SANDOVAL</dc:creator>
  <cp:lastModifiedBy>Daniel Cardenas Yusty</cp:lastModifiedBy>
  <cp:revision>7</cp:revision>
  <dcterms:created xsi:type="dcterms:W3CDTF">2024-10-11T20:16:22Z</dcterms:created>
  <dcterms:modified xsi:type="dcterms:W3CDTF">2024-11-11T20:29:44Z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0x01010095471CDF74EE0846AAAC3EDD45AD3689</vt:lpwstr>
  </property>
</Properties>
</file>