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custom-properties" Target="docProps/custom.xml"/><Relationship Id="rId2" Type="http://schemas.openxmlformats.org/officeDocument/2006/relationships/officeDocument" Target="ppt/presentation.xml"/><Relationship Id="rId1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6858000" cx="12192000"/>
  <p:notesSz cx="6858000" cy="9144000"/>
  <p:embeddedFontLst>
    <p:embeddedFont>
      <p:font typeface="Play"/>
      <p:regular r:id="rId20"/>
      <p:bold r:id="rId21"/>
    </p:embeddedFont>
    <p:embeddedFont>
      <p:font typeface="Anton"/>
      <p:regular r:id="rId22"/>
    </p:embeddedFont>
    <p:embeddedFont>
      <p:font typeface="Space Mono"/>
      <p:regular r:id="rId23"/>
      <p:bold r:id="rId24"/>
      <p:italic r:id="rId25"/>
      <p:boldItalic r:id="rId26"/>
    </p:embeddedFont>
    <p:embeddedFont>
      <p:font typeface="Sora Light"/>
      <p:regular r:id="rId27"/>
      <p:bold r:id="rId28"/>
    </p:embeddedFont>
    <p:embeddedFont>
      <p:font typeface="Arial Black"/>
      <p:regular r:id="rId29"/>
    </p:embeddedFont>
    <p:embeddedFont>
      <p:font typeface="Sora"/>
      <p:regular r:id="rId30"/>
      <p:bold r:id="rId31"/>
    </p:embeddedFont>
    <p:embeddedFont>
      <p:font typeface="Barlow"/>
      <p:regular r:id="rId32"/>
      <p:bold r:id="rId33"/>
      <p:italic r:id="rId34"/>
      <p:boldItalic r:id="rId35"/>
    </p:embeddedFont>
    <p:embeddedFont>
      <p:font typeface="DM Serif Display"/>
      <p:regular r:id="rId36"/>
      <p:italic r:id="rId37"/>
    </p:embeddedFont>
    <p:embeddedFont>
      <p:font typeface="Sora Medium"/>
      <p:regular r:id="rId38"/>
      <p:bold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0" roundtripDataSignature="AMtx7mgRiismwTYFvnXxzSthsCHXenO3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font" Target="fonts/SpaceMono-boldItalic.fntdata"/><Relationship Id="rId13" Type="http://schemas.openxmlformats.org/officeDocument/2006/relationships/slide" Target="slides/slide9.xml"/><Relationship Id="rId39" Type="http://schemas.openxmlformats.org/officeDocument/2006/relationships/font" Target="fonts/SoraMedium-bold.fntdata"/><Relationship Id="rId18" Type="http://schemas.openxmlformats.org/officeDocument/2006/relationships/slide" Target="slides/slide14.xml"/><Relationship Id="rId21" Type="http://schemas.openxmlformats.org/officeDocument/2006/relationships/font" Target="fonts/Play-bold.fntdata"/><Relationship Id="rId34" Type="http://schemas.openxmlformats.org/officeDocument/2006/relationships/font" Target="fonts/Barlow-italic.fntdata"/><Relationship Id="rId42" Type="http://schemas.openxmlformats.org/officeDocument/2006/relationships/customXml" Target="../customXml/item2.xml"/><Relationship Id="rId7" Type="http://schemas.openxmlformats.org/officeDocument/2006/relationships/slide" Target="slides/slide3.xml"/><Relationship Id="rId20" Type="http://schemas.openxmlformats.org/officeDocument/2006/relationships/font" Target="fonts/Play-regular.fntdata"/><Relationship Id="rId2" Type="http://schemas.openxmlformats.org/officeDocument/2006/relationships/presProps" Target="presProps.xml"/><Relationship Id="rId29" Type="http://schemas.openxmlformats.org/officeDocument/2006/relationships/font" Target="fonts/ArialBlack-regular.fntdata"/><Relationship Id="rId16" Type="http://schemas.openxmlformats.org/officeDocument/2006/relationships/slide" Target="slides/slide12.xml"/><Relationship Id="rId41" Type="http://schemas.openxmlformats.org/officeDocument/2006/relationships/customXml" Target="../customXml/item1.xml"/><Relationship Id="rId40" Type="http://customschemas.google.com/relationships/presentationmetadata" Target="metadata"/><Relationship Id="rId24" Type="http://schemas.openxmlformats.org/officeDocument/2006/relationships/font" Target="fonts/SpaceMono-bold.fntdata"/><Relationship Id="rId1" Type="http://schemas.openxmlformats.org/officeDocument/2006/relationships/theme" Target="theme/theme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32" Type="http://schemas.openxmlformats.org/officeDocument/2006/relationships/font" Target="fonts/Barlow-regular.fntdata"/><Relationship Id="rId37" Type="http://schemas.openxmlformats.org/officeDocument/2006/relationships/font" Target="fonts/DMSerifDisplay-italic.fntdata"/><Relationship Id="rId23" Type="http://schemas.openxmlformats.org/officeDocument/2006/relationships/font" Target="fonts/SpaceMono-regular.fntdata"/><Relationship Id="rId28" Type="http://schemas.openxmlformats.org/officeDocument/2006/relationships/font" Target="fonts/SoraLight-bold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36" Type="http://schemas.openxmlformats.org/officeDocument/2006/relationships/font" Target="fonts/DMSerifDisplay-regular.fntdata"/><Relationship Id="rId31" Type="http://schemas.openxmlformats.org/officeDocument/2006/relationships/font" Target="fonts/Sora-bold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22" Type="http://schemas.openxmlformats.org/officeDocument/2006/relationships/font" Target="fonts/Anton-regular.fntdata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7" Type="http://schemas.openxmlformats.org/officeDocument/2006/relationships/font" Target="fonts/SoraLight-regular.fntdata"/><Relationship Id="rId30" Type="http://schemas.openxmlformats.org/officeDocument/2006/relationships/font" Target="fonts/Sora-regular.fntdata"/><Relationship Id="rId35" Type="http://schemas.openxmlformats.org/officeDocument/2006/relationships/font" Target="fonts/Barlow-boldItalic.fntdata"/><Relationship Id="rId14" Type="http://schemas.openxmlformats.org/officeDocument/2006/relationships/slide" Target="slides/slide10.xml"/><Relationship Id="rId43" Type="http://schemas.openxmlformats.org/officeDocument/2006/relationships/customXml" Target="../customXml/item3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1.xml"/><Relationship Id="rId25" Type="http://schemas.openxmlformats.org/officeDocument/2006/relationships/font" Target="fonts/SpaceMono-italic.fntdata"/><Relationship Id="rId33" Type="http://schemas.openxmlformats.org/officeDocument/2006/relationships/font" Target="fonts/Barlow-bold.fntdata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8" Type="http://schemas.openxmlformats.org/officeDocument/2006/relationships/font" Target="fonts/SoraMedi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57b48ea2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g2d57b48ea28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d5564276c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g2d5564276c9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d57b48ea28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g2d57b48ea28_0_1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d57b48ea28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2d57b48ea28_0_1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d57b48ea28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g2d57b48ea28_0_1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d57b48ea28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g2d57b48ea28_0_1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13f20035eb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313f20035eb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13f20035e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313f20035eb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d57b48ea28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g2d57b48ea28_0_2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13f20035eb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g313f20035eb_0_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13f20035eb_0_33:notes"/>
          <p:cNvSpPr/>
          <p:nvPr>
            <p:ph idx="2" type="sldImg"/>
          </p:nvPr>
        </p:nvSpPr>
        <p:spPr>
          <a:xfrm>
            <a:off x="875719" y="685800"/>
            <a:ext cx="5107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13f20035eb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-FOTO">
  <p:cSld name="BLANK_1_1_1">
    <p:bg>
      <p:bgPr>
        <a:solidFill>
          <a:srgbClr val="FFF9E5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d57b48ea28_0_96"/>
          <p:cNvSpPr txBox="1"/>
          <p:nvPr/>
        </p:nvSpPr>
        <p:spPr>
          <a:xfrm>
            <a:off x="10619667" y="251521"/>
            <a:ext cx="1513200" cy="6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s-CO" sz="1100">
                <a:solidFill>
                  <a:srgbClr val="436F6E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E</a:t>
            </a:r>
            <a:r>
              <a:rPr lang="es-CO" sz="1100">
                <a:solidFill>
                  <a:srgbClr val="436F6E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ducación </a:t>
            </a:r>
            <a:endParaRPr sz="1100">
              <a:solidFill>
                <a:srgbClr val="436F6E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100">
                <a:solidFill>
                  <a:srgbClr val="436F6E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y transformación escolar</a:t>
            </a:r>
            <a:endParaRPr sz="1100" strike="sngStrike">
              <a:solidFill>
                <a:srgbClr val="436F6E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82" name="Google Shape;82;g2d57b48ea28_0_96"/>
          <p:cNvSpPr txBox="1"/>
          <p:nvPr/>
        </p:nvSpPr>
        <p:spPr>
          <a:xfrm>
            <a:off x="10638376" y="766309"/>
            <a:ext cx="805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CO" sz="1100">
                <a:solidFill>
                  <a:srgbClr val="436F6E"/>
                </a:solidFill>
                <a:latin typeface="Sora"/>
                <a:ea typeface="Sora"/>
                <a:cs typeface="Sora"/>
                <a:sym typeface="Sora"/>
              </a:rPr>
              <a:t>2023</a:t>
            </a:r>
            <a:endParaRPr sz="1100">
              <a:solidFill>
                <a:srgbClr val="436F6E"/>
              </a:solidFill>
              <a:latin typeface="Sora"/>
              <a:ea typeface="Sora"/>
              <a:cs typeface="Sora"/>
              <a:sym typeface="S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sz="1100">
              <a:solidFill>
                <a:srgbClr val="436F6E"/>
              </a:solidFill>
              <a:latin typeface="Sora Light"/>
              <a:ea typeface="Sora Light"/>
              <a:cs typeface="Sora Light"/>
              <a:sym typeface="Sora Light"/>
            </a:endParaRPr>
          </a:p>
        </p:txBody>
      </p:sp>
      <p:sp>
        <p:nvSpPr>
          <p:cNvPr id="83" name="Google Shape;83;g2d57b48ea28_0_96"/>
          <p:cNvSpPr txBox="1"/>
          <p:nvPr>
            <p:ph idx="12" type="sldNum"/>
          </p:nvPr>
        </p:nvSpPr>
        <p:spPr>
          <a:xfrm>
            <a:off x="11326500" y="6067401"/>
            <a:ext cx="731700" cy="524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i="1" sz="1100">
                <a:solidFill>
                  <a:srgbClr val="436F6E"/>
                </a:solidFill>
                <a:latin typeface="Sora"/>
                <a:ea typeface="Sora"/>
                <a:cs typeface="Sora"/>
                <a:sym typeface="Sora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i="1" sz="1100">
                <a:solidFill>
                  <a:srgbClr val="436F6E"/>
                </a:solidFill>
                <a:latin typeface="Sora"/>
                <a:ea typeface="Sora"/>
                <a:cs typeface="Sora"/>
                <a:sym typeface="Sora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i="1" sz="1100">
                <a:solidFill>
                  <a:srgbClr val="436F6E"/>
                </a:solidFill>
                <a:latin typeface="Sora"/>
                <a:ea typeface="Sora"/>
                <a:cs typeface="Sora"/>
                <a:sym typeface="Sora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i="1" sz="1100">
                <a:solidFill>
                  <a:srgbClr val="436F6E"/>
                </a:solidFill>
                <a:latin typeface="Sora"/>
                <a:ea typeface="Sora"/>
                <a:cs typeface="Sora"/>
                <a:sym typeface="Sora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i="1" sz="1100">
                <a:solidFill>
                  <a:srgbClr val="436F6E"/>
                </a:solidFill>
                <a:latin typeface="Sora"/>
                <a:ea typeface="Sora"/>
                <a:cs typeface="Sora"/>
                <a:sym typeface="Sora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i="1" sz="1100">
                <a:solidFill>
                  <a:srgbClr val="436F6E"/>
                </a:solidFill>
                <a:latin typeface="Sora"/>
                <a:ea typeface="Sora"/>
                <a:cs typeface="Sora"/>
                <a:sym typeface="Sora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i="1" sz="1100">
                <a:solidFill>
                  <a:srgbClr val="436F6E"/>
                </a:solidFill>
                <a:latin typeface="Sora"/>
                <a:ea typeface="Sora"/>
                <a:cs typeface="Sora"/>
                <a:sym typeface="Sora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i="1" sz="1100">
                <a:solidFill>
                  <a:srgbClr val="436F6E"/>
                </a:solidFill>
                <a:latin typeface="Sora"/>
                <a:ea typeface="Sora"/>
                <a:cs typeface="Sora"/>
                <a:sym typeface="Sora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i="1" sz="1100">
                <a:solidFill>
                  <a:srgbClr val="436F6E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cxnSp>
        <p:nvCxnSpPr>
          <p:cNvPr id="84" name="Google Shape;84;g2d57b48ea28_0_96"/>
          <p:cNvCxnSpPr/>
          <p:nvPr/>
        </p:nvCxnSpPr>
        <p:spPr>
          <a:xfrm>
            <a:off x="10721267" y="808412"/>
            <a:ext cx="525300" cy="0"/>
          </a:xfrm>
          <a:prstGeom prst="straightConnector1">
            <a:avLst/>
          </a:prstGeom>
          <a:noFill/>
          <a:ln cap="flat" cmpd="sng" w="9525">
            <a:solidFill>
              <a:srgbClr val="436F6E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standar 2">
  <p:cSld name="TITLE_AND_BODY_1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9.png"/><Relationship Id="rId4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jpg"/><Relationship Id="rId4" Type="http://schemas.openxmlformats.org/officeDocument/2006/relationships/image" Target="../media/image2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9.png"/><Relationship Id="rId4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9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9.png"/><Relationship Id="rId4" Type="http://schemas.openxmlformats.org/officeDocument/2006/relationships/image" Target="../media/image19.jpg"/><Relationship Id="rId5" Type="http://schemas.openxmlformats.org/officeDocument/2006/relationships/image" Target="../media/image8.png"/><Relationship Id="rId6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16.png"/><Relationship Id="rId9" Type="http://schemas.openxmlformats.org/officeDocument/2006/relationships/image" Target="../media/image29.png"/><Relationship Id="rId5" Type="http://schemas.openxmlformats.org/officeDocument/2006/relationships/image" Target="../media/image15.png"/><Relationship Id="rId6" Type="http://schemas.openxmlformats.org/officeDocument/2006/relationships/image" Target="../media/image13.jpg"/><Relationship Id="rId7" Type="http://schemas.openxmlformats.org/officeDocument/2006/relationships/image" Target="../media/image12.png"/><Relationship Id="rId8" Type="http://schemas.openxmlformats.org/officeDocument/2006/relationships/image" Target="../media/image1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6.jpg"/><Relationship Id="rId4" Type="http://schemas.openxmlformats.org/officeDocument/2006/relationships/image" Target="../media/image2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Relationship Id="rId4" Type="http://schemas.openxmlformats.org/officeDocument/2006/relationships/image" Target="../media/image2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0.jpg"/><Relationship Id="rId4" Type="http://schemas.openxmlformats.org/officeDocument/2006/relationships/image" Target="../media/image2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jpg"/><Relationship Id="rId4" Type="http://schemas.openxmlformats.org/officeDocument/2006/relationships/image" Target="../media/image29.png"/><Relationship Id="rId5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png"/><Relationship Id="rId4" Type="http://schemas.openxmlformats.org/officeDocument/2006/relationships/image" Target="../media/image23.jpg"/><Relationship Id="rId5" Type="http://schemas.openxmlformats.org/officeDocument/2006/relationships/image" Target="../media/image2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jpg"/><Relationship Id="rId4" Type="http://schemas.openxmlformats.org/officeDocument/2006/relationships/image" Target="../media/image31.png"/><Relationship Id="rId5" Type="http://schemas.openxmlformats.org/officeDocument/2006/relationships/image" Target="../media/image2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1054497" y="2895525"/>
            <a:ext cx="74793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100">
                <a:solidFill>
                  <a:srgbClr val="01B167"/>
                </a:solidFill>
                <a:latin typeface="Arial Black"/>
                <a:ea typeface="Arial Black"/>
                <a:cs typeface="Arial Black"/>
                <a:sym typeface="Arial Black"/>
              </a:rPr>
              <a:t>¿Remolachas, cigadrillos, colchas de retazos…?</a:t>
            </a:r>
            <a:r>
              <a:rPr b="1" i="0" lang="es-CO" sz="3100" u="none" cap="none" strike="noStrike">
                <a:solidFill>
                  <a:srgbClr val="01B167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b="1" sz="3100">
              <a:solidFill>
                <a:srgbClr val="01B167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400">
                <a:solidFill>
                  <a:srgbClr val="01B167"/>
                </a:solidFill>
                <a:latin typeface="Arial Black"/>
                <a:ea typeface="Arial Black"/>
                <a:cs typeface="Arial Black"/>
                <a:sym typeface="Arial Black"/>
              </a:rPr>
              <a:t>La investigación en la escuela como experiencia STEAM </a:t>
            </a:r>
            <a:r>
              <a:rPr b="1" i="0" lang="es-CO" sz="2400" u="none" cap="none" strike="noStrike">
                <a:solidFill>
                  <a:srgbClr val="01B167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600"/>
          </a:p>
        </p:txBody>
      </p:sp>
      <p:sp>
        <p:nvSpPr>
          <p:cNvPr id="92" name="Google Shape;92;p1"/>
          <p:cNvSpPr txBox="1"/>
          <p:nvPr/>
        </p:nvSpPr>
        <p:spPr>
          <a:xfrm>
            <a:off x="1054500" y="4734825"/>
            <a:ext cx="7290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>
                <a:solidFill>
                  <a:srgbClr val="222C6E"/>
                </a:solidFill>
                <a:latin typeface="Arial Black"/>
                <a:ea typeface="Arial Black"/>
                <a:cs typeface="Arial Black"/>
                <a:sym typeface="Arial Black"/>
              </a:rPr>
              <a:t>Carlos Valencia Yepes </a:t>
            </a:r>
            <a:r>
              <a:rPr i="1" lang="es-CO" sz="1800">
                <a:solidFill>
                  <a:srgbClr val="222C6E"/>
                </a:solidFill>
                <a:latin typeface="Arial Black"/>
                <a:ea typeface="Arial Black"/>
                <a:cs typeface="Arial Black"/>
                <a:sym typeface="Arial Black"/>
              </a:rPr>
              <a:t>“Charlie”</a:t>
            </a:r>
            <a:endParaRPr i="1" sz="1800">
              <a:solidFill>
                <a:srgbClr val="222C6E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800">
                <a:solidFill>
                  <a:srgbClr val="222C6E"/>
                </a:solidFill>
                <a:latin typeface="Arial Black"/>
                <a:ea typeface="Arial Black"/>
                <a:cs typeface="Arial Black"/>
                <a:sym typeface="Arial Black"/>
              </a:rPr>
              <a:t>Líder de Transformación Escolar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800">
                <a:solidFill>
                  <a:srgbClr val="222C6E"/>
                </a:solidFill>
              </a:rPr>
              <a:t>Parque Explora de Medellín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g2d57b48ea28_0_0"/>
          <p:cNvPicPr preferRelativeResize="0"/>
          <p:nvPr/>
        </p:nvPicPr>
        <p:blipFill rotWithShape="1">
          <a:blip r:embed="rId3">
            <a:alphaModFix/>
          </a:blip>
          <a:srcRect b="0" l="0" r="0" t="51728"/>
          <a:stretch/>
        </p:blipFill>
        <p:spPr>
          <a:xfrm>
            <a:off x="0" y="3077367"/>
            <a:ext cx="12192000" cy="3780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2d57b48ea28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g2d57b48ea28_0_0"/>
          <p:cNvSpPr txBox="1"/>
          <p:nvPr/>
        </p:nvSpPr>
        <p:spPr>
          <a:xfrm>
            <a:off x="991075" y="506550"/>
            <a:ext cx="40008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59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Parque </a:t>
            </a:r>
            <a:endParaRPr b="1" sz="5900">
              <a:solidFill>
                <a:srgbClr val="FFCB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59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Explora</a:t>
            </a:r>
            <a:endParaRPr b="1" sz="5900">
              <a:solidFill>
                <a:srgbClr val="FFCB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0" name="Google Shape;100;g2d57b48ea28_0_0"/>
          <p:cNvSpPr txBox="1"/>
          <p:nvPr/>
        </p:nvSpPr>
        <p:spPr>
          <a:xfrm>
            <a:off x="5812000" y="1074533"/>
            <a:ext cx="46791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900">
                <a:solidFill>
                  <a:srgbClr val="436F6E"/>
                </a:solidFill>
                <a:latin typeface="Sora"/>
                <a:ea typeface="Sora"/>
                <a:cs typeface="Sora"/>
                <a:sym typeface="Sora"/>
              </a:rPr>
              <a:t>Despertamos la emoción de aprender con otros para construir relaciones conscientes entre las personas, otras formas de vida y el conocimiento.</a:t>
            </a:r>
            <a:endParaRPr sz="1900">
              <a:solidFill>
                <a:srgbClr val="436F6E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101" name="Google Shape;101;g2d57b48ea28_0_0"/>
          <p:cNvSpPr txBox="1"/>
          <p:nvPr/>
        </p:nvSpPr>
        <p:spPr>
          <a:xfrm>
            <a:off x="6129450" y="4372900"/>
            <a:ext cx="4770000" cy="21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436F6E"/>
                </a:solidFill>
                <a:highlight>
                  <a:srgbClr val="FFFFEE"/>
                </a:highlight>
                <a:latin typeface="Sora Medium"/>
                <a:ea typeface="Sora Medium"/>
                <a:cs typeface="Sora Medium"/>
                <a:sym typeface="Sora Medium"/>
              </a:rPr>
              <a:t>Abierto desde 2007</a:t>
            </a:r>
            <a:endParaRPr sz="1200">
              <a:solidFill>
                <a:srgbClr val="436F6E"/>
              </a:solidFill>
              <a:highlight>
                <a:srgbClr val="FFFFEE"/>
              </a:highlight>
              <a:latin typeface="Sora Medium"/>
              <a:ea typeface="Sora Medium"/>
              <a:cs typeface="Sora Medium"/>
              <a:sym typeface="Sora Medium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436F6E"/>
                </a:solidFill>
                <a:highlight>
                  <a:srgbClr val="FFFFEE"/>
                </a:highlight>
                <a:latin typeface="Sora Medium"/>
                <a:ea typeface="Sora Medium"/>
                <a:cs typeface="Sora Medium"/>
                <a:sym typeface="Sora Medium"/>
              </a:rPr>
              <a:t>+440 empleados a hoy</a:t>
            </a:r>
            <a:endParaRPr sz="1200">
              <a:solidFill>
                <a:srgbClr val="436F6E"/>
              </a:solidFill>
              <a:highlight>
                <a:srgbClr val="FFFFEE"/>
              </a:highlight>
              <a:latin typeface="Sora Medium"/>
              <a:ea typeface="Sora Medium"/>
              <a:cs typeface="Sora Medium"/>
              <a:sym typeface="Sora Medium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436F6E"/>
                </a:solidFill>
                <a:highlight>
                  <a:srgbClr val="FFFFEE"/>
                </a:highlight>
                <a:latin typeface="Sora Medium"/>
                <a:ea typeface="Sora Medium"/>
                <a:cs typeface="Sora Medium"/>
                <a:sym typeface="Sora Medium"/>
              </a:rPr>
              <a:t>+23.000 mts2 museo+acuario+exploratorio</a:t>
            </a:r>
            <a:endParaRPr sz="1200">
              <a:solidFill>
                <a:srgbClr val="436F6E"/>
              </a:solidFill>
              <a:highlight>
                <a:srgbClr val="FFFFEE"/>
              </a:highlight>
              <a:latin typeface="Sora Medium"/>
              <a:ea typeface="Sora Medium"/>
              <a:cs typeface="Sora Medium"/>
              <a:sym typeface="Sora Medium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436F6E"/>
                </a:solidFill>
                <a:highlight>
                  <a:srgbClr val="FFFFEE"/>
                </a:highlight>
                <a:latin typeface="Sora Medium"/>
                <a:ea typeface="Sora Medium"/>
                <a:cs typeface="Sora Medium"/>
                <a:sym typeface="Sora Medium"/>
              </a:rPr>
              <a:t>+4.600mts2 Planetario </a:t>
            </a:r>
            <a:endParaRPr sz="1200">
              <a:solidFill>
                <a:srgbClr val="436F6E"/>
              </a:solidFill>
              <a:highlight>
                <a:srgbClr val="FFFFEE"/>
              </a:highlight>
              <a:latin typeface="Sora Medium"/>
              <a:ea typeface="Sora Medium"/>
              <a:cs typeface="Sora Medium"/>
              <a:sym typeface="Sora Medium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436F6E"/>
                </a:solidFill>
                <a:highlight>
                  <a:srgbClr val="FFFFEE"/>
                </a:highlight>
                <a:latin typeface="Sora Medium"/>
                <a:ea typeface="Sora Medium"/>
                <a:cs typeface="Sora Medium"/>
                <a:sym typeface="Sora Medium"/>
              </a:rPr>
              <a:t>+450 experiencias interactivas</a:t>
            </a:r>
            <a:endParaRPr sz="1200">
              <a:solidFill>
                <a:srgbClr val="436F6E"/>
              </a:solidFill>
              <a:highlight>
                <a:srgbClr val="FFFFEE"/>
              </a:highlight>
              <a:latin typeface="Sora Medium"/>
              <a:ea typeface="Sora Medium"/>
              <a:cs typeface="Sora Medium"/>
              <a:sym typeface="Sora Medium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436F6E"/>
                </a:solidFill>
                <a:highlight>
                  <a:srgbClr val="FFFFEE"/>
                </a:highlight>
                <a:latin typeface="Sora Medium"/>
                <a:ea typeface="Sora Medium"/>
                <a:cs typeface="Sora Medium"/>
                <a:sym typeface="Sora Medium"/>
              </a:rPr>
              <a:t>+ 6.9M USD presupuesto anual de funcionamiento</a:t>
            </a:r>
            <a:endParaRPr sz="1200">
              <a:solidFill>
                <a:srgbClr val="436F6E"/>
              </a:solidFill>
              <a:highlight>
                <a:srgbClr val="FFFFEE"/>
              </a:highlight>
              <a:latin typeface="Sora Medium"/>
              <a:ea typeface="Sora Medium"/>
              <a:cs typeface="Sora Medium"/>
              <a:sym typeface="Sora Medium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436F6E"/>
                </a:solidFill>
                <a:highlight>
                  <a:srgbClr val="FFFFEE"/>
                </a:highlight>
                <a:latin typeface="Sora Medium"/>
                <a:ea typeface="Sora Medium"/>
                <a:cs typeface="Sora Medium"/>
                <a:sym typeface="Sora Medium"/>
              </a:rPr>
              <a:t>+2M USD presupuesto ejecutado en proyectos en 2022</a:t>
            </a:r>
            <a:endParaRPr sz="1200">
              <a:solidFill>
                <a:srgbClr val="436F6E"/>
              </a:solidFill>
              <a:highlight>
                <a:srgbClr val="FFFFEE"/>
              </a:highlight>
              <a:latin typeface="Sora Medium"/>
              <a:ea typeface="Sora Medium"/>
              <a:cs typeface="Sora Medium"/>
              <a:sym typeface="Sora Medium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436F6E"/>
                </a:solidFill>
                <a:highlight>
                  <a:srgbClr val="FFFFEE"/>
                </a:highlight>
                <a:latin typeface="Sora Medium"/>
                <a:ea typeface="Sora Medium"/>
                <a:cs typeface="Sora Medium"/>
                <a:sym typeface="Sora Medium"/>
              </a:rPr>
              <a:t>+700.000 visitantes en 2023 </a:t>
            </a:r>
            <a:endParaRPr sz="1200">
              <a:solidFill>
                <a:srgbClr val="436F6E"/>
              </a:solidFill>
              <a:highlight>
                <a:srgbClr val="FFFFEE"/>
              </a:highlight>
              <a:latin typeface="Sora Medium"/>
              <a:ea typeface="Sora Medium"/>
              <a:cs typeface="Sora Medium"/>
              <a:sym typeface="Sora Medium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436F6E"/>
                </a:solidFill>
                <a:highlight>
                  <a:srgbClr val="FFFFEE"/>
                </a:highlight>
                <a:latin typeface="Sora Medium"/>
                <a:ea typeface="Sora Medium"/>
                <a:cs typeface="Sora Medium"/>
                <a:sym typeface="Sora Medium"/>
              </a:rPr>
              <a:t>Gestión de proyectos internacionales, nacionales y locales</a:t>
            </a:r>
            <a:endParaRPr sz="1200">
              <a:solidFill>
                <a:srgbClr val="436F6E"/>
              </a:solidFill>
              <a:highlight>
                <a:srgbClr val="FFFFEE"/>
              </a:highlight>
              <a:latin typeface="Sora Medium"/>
              <a:ea typeface="Sora Medium"/>
              <a:cs typeface="Sora Medium"/>
              <a:sym typeface="Sora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g2d5564276c9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g2d5564276c9_0_0"/>
          <p:cNvSpPr txBox="1"/>
          <p:nvPr/>
        </p:nvSpPr>
        <p:spPr>
          <a:xfrm>
            <a:off x="991075" y="506550"/>
            <a:ext cx="4000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6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¿Dónde nace una pregunta?</a:t>
            </a:r>
            <a:endParaRPr/>
          </a:p>
        </p:txBody>
      </p:sp>
      <p:pic>
        <p:nvPicPr>
          <p:cNvPr id="108" name="Google Shape;108;g2d5564276c9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8075" y="1435400"/>
            <a:ext cx="11711227" cy="4954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g2d57b48ea28_0_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"/>
            <a:ext cx="12192005" cy="8131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g2d57b48ea28_0_10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"/>
          <p:cNvSpPr txBox="1"/>
          <p:nvPr/>
        </p:nvSpPr>
        <p:spPr>
          <a:xfrm>
            <a:off x="716175" y="541600"/>
            <a:ext cx="75246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2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Formación de estudiantes con enfoque STEM+</a:t>
            </a:r>
            <a:endParaRPr b="1" sz="3200">
              <a:solidFill>
                <a:srgbClr val="FFCB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21" name="Google Shape;121;p2"/>
          <p:cNvSpPr txBox="1"/>
          <p:nvPr/>
        </p:nvSpPr>
        <p:spPr>
          <a:xfrm>
            <a:off x="7390924" y="1775250"/>
            <a:ext cx="4017600" cy="41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200">
                <a:solidFill>
                  <a:srgbClr val="222C6E"/>
                </a:solidFill>
              </a:rPr>
              <a:t>Intercambiamos prácticas y experiencias para construir conocimiento de manera colaborativa.</a:t>
            </a:r>
            <a:endParaRPr sz="2200">
              <a:solidFill>
                <a:srgbClr val="222C6E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222C6E"/>
              </a:solidFill>
            </a:endParaRPr>
          </a:p>
          <a:p>
            <a:pPr indent="-3683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222C6E"/>
              </a:buClr>
              <a:buSzPts val="2200"/>
              <a:buChar char="●"/>
            </a:pPr>
            <a:r>
              <a:rPr lang="es-CO" sz="2200">
                <a:solidFill>
                  <a:srgbClr val="222C6E"/>
                </a:solidFill>
              </a:rPr>
              <a:t>CTeI &amp; STEM+</a:t>
            </a:r>
            <a:endParaRPr sz="2200">
              <a:solidFill>
                <a:srgbClr val="222C6E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222C6E"/>
              </a:buClr>
              <a:buSzPts val="2200"/>
              <a:buChar char="●"/>
            </a:pPr>
            <a:r>
              <a:rPr lang="es-CO" sz="2200">
                <a:solidFill>
                  <a:srgbClr val="222C6E"/>
                </a:solidFill>
              </a:rPr>
              <a:t>Lectura del contexto</a:t>
            </a:r>
            <a:endParaRPr sz="2200">
              <a:solidFill>
                <a:srgbClr val="222C6E"/>
              </a:solidFill>
            </a:endParaRPr>
          </a:p>
          <a:p>
            <a:pPr indent="-3683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222C6E"/>
              </a:buClr>
              <a:buSzPts val="2200"/>
              <a:buChar char="●"/>
            </a:pPr>
            <a:r>
              <a:rPr lang="es-CO" sz="2200">
                <a:solidFill>
                  <a:srgbClr val="222C6E"/>
                </a:solidFill>
              </a:rPr>
              <a:t>Género</a:t>
            </a:r>
            <a:endParaRPr sz="2200">
              <a:solidFill>
                <a:srgbClr val="222C6E"/>
              </a:solidFill>
            </a:endParaRPr>
          </a:p>
          <a:p>
            <a:pPr indent="-3683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222C6E"/>
              </a:buClr>
              <a:buSzPts val="2200"/>
              <a:buChar char="●"/>
            </a:pPr>
            <a:r>
              <a:rPr lang="es-CO" sz="2200">
                <a:solidFill>
                  <a:srgbClr val="222C6E"/>
                </a:solidFill>
              </a:rPr>
              <a:t>Biodiversidad</a:t>
            </a:r>
            <a:endParaRPr sz="2200">
              <a:solidFill>
                <a:srgbClr val="222C6E"/>
              </a:solidFill>
            </a:endParaRPr>
          </a:p>
          <a:p>
            <a:pPr indent="-3683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222C6E"/>
              </a:buClr>
              <a:buSzPts val="2200"/>
              <a:buChar char="●"/>
            </a:pPr>
            <a:r>
              <a:rPr lang="es-CO" sz="2200">
                <a:solidFill>
                  <a:srgbClr val="222C6E"/>
                </a:solidFill>
              </a:rPr>
              <a:t>Tecnologías</a:t>
            </a:r>
            <a:endParaRPr sz="2200">
              <a:solidFill>
                <a:srgbClr val="222C6E"/>
              </a:solidFill>
            </a:endParaRPr>
          </a:p>
          <a:p>
            <a:pPr indent="-3683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222C6E"/>
              </a:buClr>
              <a:buSzPts val="2200"/>
              <a:buChar char="●"/>
            </a:pPr>
            <a:r>
              <a:rPr lang="es-CO" sz="2200">
                <a:solidFill>
                  <a:srgbClr val="222C6E"/>
                </a:solidFill>
              </a:rPr>
              <a:t>Investigación Escolar</a:t>
            </a:r>
            <a:endParaRPr sz="2200">
              <a:solidFill>
                <a:srgbClr val="222C6E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222C6E"/>
              </a:solidFill>
            </a:endParaRPr>
          </a:p>
        </p:txBody>
      </p:sp>
      <p:pic>
        <p:nvPicPr>
          <p:cNvPr id="122" name="Google Shape;12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6175" y="1795850"/>
            <a:ext cx="3016144" cy="213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50540" y="1795861"/>
            <a:ext cx="3127859" cy="4163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6175" y="4108679"/>
            <a:ext cx="3016141" cy="1850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2d57b48ea28_0_1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g2d57b48ea28_0_172"/>
          <p:cNvSpPr txBox="1"/>
          <p:nvPr/>
        </p:nvSpPr>
        <p:spPr>
          <a:xfrm>
            <a:off x="817650" y="530500"/>
            <a:ext cx="75246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2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Científicas y científicos vuelven a la escuela</a:t>
            </a:r>
            <a:endParaRPr b="1" sz="3200">
              <a:solidFill>
                <a:srgbClr val="FFCB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31" name="Google Shape;131;g2d57b48ea28_0_172"/>
          <p:cNvSpPr txBox="1"/>
          <p:nvPr/>
        </p:nvSpPr>
        <p:spPr>
          <a:xfrm>
            <a:off x="7319999" y="1784375"/>
            <a:ext cx="4017600" cy="3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200">
                <a:solidFill>
                  <a:srgbClr val="222C6E"/>
                </a:solidFill>
              </a:rPr>
              <a:t>Personas expertas en diversas áreas del conocimiento inspiran a estudiantes con sus historias de vida y su pasión por la investigación.</a:t>
            </a:r>
            <a:endParaRPr sz="2200">
              <a:solidFill>
                <a:srgbClr val="222C6E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222C6E"/>
              </a:solidFill>
            </a:endParaRPr>
          </a:p>
          <a:p>
            <a:pPr indent="-3683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222C6E"/>
              </a:buClr>
              <a:buSzPts val="2200"/>
              <a:buChar char="●"/>
            </a:pPr>
            <a:r>
              <a:rPr lang="es-CO" sz="2200">
                <a:solidFill>
                  <a:srgbClr val="222C6E"/>
                </a:solidFill>
              </a:rPr>
              <a:t>Provocar la curiosidad</a:t>
            </a:r>
            <a:endParaRPr sz="2200">
              <a:solidFill>
                <a:srgbClr val="222C6E"/>
              </a:solidFill>
            </a:endParaRPr>
          </a:p>
          <a:p>
            <a:pPr indent="-3683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222C6E"/>
              </a:buClr>
              <a:buSzPts val="2200"/>
              <a:buChar char="●"/>
            </a:pPr>
            <a:r>
              <a:rPr lang="es-CO" sz="2200">
                <a:solidFill>
                  <a:srgbClr val="222C6E"/>
                </a:solidFill>
              </a:rPr>
              <a:t>Inspirar desde el ejemplo</a:t>
            </a:r>
            <a:endParaRPr sz="2200">
              <a:solidFill>
                <a:srgbClr val="222C6E"/>
              </a:solidFill>
            </a:endParaRPr>
          </a:p>
          <a:p>
            <a:pPr indent="-3683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222C6E"/>
              </a:buClr>
              <a:buSzPts val="2200"/>
              <a:buChar char="●"/>
            </a:pPr>
            <a:r>
              <a:rPr lang="es-CO" sz="2200">
                <a:solidFill>
                  <a:srgbClr val="222C6E"/>
                </a:solidFill>
              </a:rPr>
              <a:t>Romper estereotipos</a:t>
            </a:r>
            <a:endParaRPr sz="2200">
              <a:solidFill>
                <a:srgbClr val="222C6E"/>
              </a:solidFill>
            </a:endParaRPr>
          </a:p>
        </p:txBody>
      </p:sp>
      <p:pic>
        <p:nvPicPr>
          <p:cNvPr id="132" name="Google Shape;132;g2d57b48ea28_0_172"/>
          <p:cNvPicPr preferRelativeResize="0"/>
          <p:nvPr/>
        </p:nvPicPr>
        <p:blipFill rotWithShape="1">
          <a:blip r:embed="rId4">
            <a:alphaModFix/>
          </a:blip>
          <a:srcRect b="0" l="8916" r="2892" t="0"/>
          <a:stretch/>
        </p:blipFill>
        <p:spPr>
          <a:xfrm>
            <a:off x="817650" y="1784370"/>
            <a:ext cx="2887648" cy="4179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2d57b48ea28_0_1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56376" y="3742987"/>
            <a:ext cx="2961899" cy="2221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g2d57b48ea28_0_172"/>
          <p:cNvPicPr preferRelativeResize="0"/>
          <p:nvPr/>
        </p:nvPicPr>
        <p:blipFill rotWithShape="1">
          <a:blip r:embed="rId6">
            <a:alphaModFix/>
          </a:blip>
          <a:srcRect b="3919" l="0" r="0" t="-3920"/>
          <a:stretch/>
        </p:blipFill>
        <p:spPr>
          <a:xfrm>
            <a:off x="3810763" y="1715350"/>
            <a:ext cx="2887647" cy="1920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g2d57b48ea28_0_1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g2d57b48ea28_0_184"/>
          <p:cNvSpPr txBox="1"/>
          <p:nvPr/>
        </p:nvSpPr>
        <p:spPr>
          <a:xfrm>
            <a:off x="511550" y="506550"/>
            <a:ext cx="7524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200">
                <a:solidFill>
                  <a:srgbClr val="FFCB00"/>
                </a:solidFill>
                <a:latin typeface="Arial Black"/>
                <a:ea typeface="Arial Black"/>
                <a:cs typeface="Arial Black"/>
                <a:sym typeface="Arial Black"/>
              </a:rPr>
              <a:t>Material pedagógico</a:t>
            </a:r>
            <a:endParaRPr b="1" sz="3200">
              <a:solidFill>
                <a:srgbClr val="FFCB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41" name="Google Shape;141;g2d57b48ea28_0_184"/>
          <p:cNvSpPr txBox="1"/>
          <p:nvPr/>
        </p:nvSpPr>
        <p:spPr>
          <a:xfrm>
            <a:off x="7320000" y="1479575"/>
            <a:ext cx="4340700" cy="44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200">
                <a:solidFill>
                  <a:srgbClr val="222C6E"/>
                </a:solidFill>
              </a:rPr>
              <a:t>La maleta </a:t>
            </a:r>
            <a:r>
              <a:rPr b="1" i="1" lang="es-CO" sz="2200">
                <a:solidFill>
                  <a:srgbClr val="222C6E"/>
                </a:solidFill>
              </a:rPr>
              <a:t>Brújula para investigar</a:t>
            </a:r>
            <a:r>
              <a:rPr lang="es-CO" sz="2200">
                <a:solidFill>
                  <a:srgbClr val="222C6E"/>
                </a:solidFill>
              </a:rPr>
              <a:t> sirve de guía metodológica para viajar por el mundo de la investigación en el aula. Permite orientar a los estudiantes durante el desarrollo de sus proyectos, propiciando espacios de observación, preguntas, juegos y retos, para resignificar los conocimientos adquiridos y los lugares que habitamos.</a:t>
            </a:r>
            <a:endParaRPr sz="1100">
              <a:solidFill>
                <a:schemeClr val="dk1"/>
              </a:solidFill>
              <a:latin typeface="Sora"/>
              <a:ea typeface="Sora"/>
              <a:cs typeface="Sora"/>
              <a:sym typeface="So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222C6E"/>
              </a:solidFill>
            </a:endParaRPr>
          </a:p>
        </p:txBody>
      </p:sp>
      <p:pic>
        <p:nvPicPr>
          <p:cNvPr id="142" name="Google Shape;142;g2d57b48ea28_0_1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555" y="1306425"/>
            <a:ext cx="2967603" cy="1981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g2d57b48ea28_0_1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1550" y="3371513"/>
            <a:ext cx="2967604" cy="2332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g2d57b48ea28_0_184"/>
          <p:cNvPicPr preferRelativeResize="0"/>
          <p:nvPr/>
        </p:nvPicPr>
        <p:blipFill rotWithShape="1">
          <a:blip r:embed="rId6">
            <a:alphaModFix/>
          </a:blip>
          <a:srcRect b="0" l="5285" r="3273" t="0"/>
          <a:stretch/>
        </p:blipFill>
        <p:spPr>
          <a:xfrm>
            <a:off x="3591411" y="1306425"/>
            <a:ext cx="3292389" cy="4397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d57b48ea28_0_196"/>
          <p:cNvSpPr txBox="1"/>
          <p:nvPr/>
        </p:nvSpPr>
        <p:spPr>
          <a:xfrm>
            <a:off x="5099300" y="4184450"/>
            <a:ext cx="37947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200">
                <a:solidFill>
                  <a:srgbClr val="FFCB00"/>
                </a:solidFill>
                <a:highlight>
                  <a:srgbClr val="01B167"/>
                </a:highlight>
                <a:latin typeface="Arial Black"/>
                <a:ea typeface="Arial Black"/>
                <a:cs typeface="Arial Black"/>
                <a:sym typeface="Arial Black"/>
              </a:rPr>
              <a:t>Relación Museo &amp; Escuela</a:t>
            </a:r>
            <a:endParaRPr b="1" sz="3200">
              <a:solidFill>
                <a:srgbClr val="FFCB00"/>
              </a:solidFill>
              <a:highlight>
                <a:srgbClr val="01B167"/>
              </a:highlight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50" name="Google Shape;150;g2d57b48ea28_0_196"/>
          <p:cNvPicPr preferRelativeResize="0"/>
          <p:nvPr/>
        </p:nvPicPr>
        <p:blipFill rotWithShape="1">
          <a:blip r:embed="rId3">
            <a:alphaModFix/>
          </a:blip>
          <a:srcRect b="0" l="19" r="19" t="0"/>
          <a:stretch/>
        </p:blipFill>
        <p:spPr>
          <a:xfrm>
            <a:off x="9736325" y="1596250"/>
            <a:ext cx="2379474" cy="366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g2d57b48ea28_0_196"/>
          <p:cNvPicPr preferRelativeResize="0"/>
          <p:nvPr/>
        </p:nvPicPr>
        <p:blipFill rotWithShape="1">
          <a:blip r:embed="rId4">
            <a:alphaModFix/>
          </a:blip>
          <a:srcRect b="21380" l="-22715" r="8625" t="-16619"/>
          <a:stretch/>
        </p:blipFill>
        <p:spPr>
          <a:xfrm>
            <a:off x="-1803025" y="-1343175"/>
            <a:ext cx="13962844" cy="8201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g2d57b48ea28_0_1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" y="3388636"/>
            <a:ext cx="3375575" cy="3563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g2d57b48ea28_0_19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201" y="1"/>
            <a:ext cx="3197880" cy="337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g2d57b48ea28_0_19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99599" y="-7461"/>
            <a:ext cx="3197874" cy="3390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g2d57b48ea28_0_19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10750" y="3482400"/>
            <a:ext cx="3375576" cy="337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g2d57b48ea28_0_19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620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g2d57b48ea28_0_196"/>
          <p:cNvSpPr txBox="1"/>
          <p:nvPr/>
        </p:nvSpPr>
        <p:spPr>
          <a:xfrm>
            <a:off x="6838750" y="3837625"/>
            <a:ext cx="37947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200">
                <a:solidFill>
                  <a:srgbClr val="FFCB00"/>
                </a:solidFill>
                <a:highlight>
                  <a:srgbClr val="01B167"/>
                </a:highlight>
                <a:latin typeface="Arial Black"/>
                <a:ea typeface="Arial Black"/>
                <a:cs typeface="Arial Black"/>
                <a:sym typeface="Arial Black"/>
              </a:rPr>
              <a:t>Red de Ciencia, Tecnología e Innovación</a:t>
            </a:r>
            <a:endParaRPr b="1" sz="3200">
              <a:solidFill>
                <a:srgbClr val="FFCB00"/>
              </a:solidFill>
              <a:highlight>
                <a:srgbClr val="01B167"/>
              </a:highlight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3"/>
          <p:cNvPicPr preferRelativeResize="0"/>
          <p:nvPr/>
        </p:nvPicPr>
        <p:blipFill rotWithShape="1">
          <a:blip r:embed="rId3">
            <a:alphaModFix/>
          </a:blip>
          <a:srcRect b="0" l="14292" r="25755" t="0"/>
          <a:stretch/>
        </p:blipFill>
        <p:spPr>
          <a:xfrm>
            <a:off x="-57801" y="0"/>
            <a:ext cx="6167405" cy="6858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3"/>
          <p:cNvSpPr txBox="1"/>
          <p:nvPr/>
        </p:nvSpPr>
        <p:spPr>
          <a:xfrm>
            <a:off x="6612600" y="3040500"/>
            <a:ext cx="4661100" cy="20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900">
                <a:solidFill>
                  <a:schemeClr val="dk2"/>
                </a:solidFill>
                <a:latin typeface="Sora Medium"/>
                <a:ea typeface="Sora Medium"/>
                <a:cs typeface="Sora Medium"/>
                <a:sym typeface="Sora Medium"/>
              </a:rPr>
              <a:t>Creemos en la </a:t>
            </a:r>
            <a:r>
              <a:rPr b="1" lang="es-CO" sz="1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rPr>
              <a:t>inter y la transdisciplinariedad </a:t>
            </a:r>
            <a:r>
              <a:rPr lang="es-CO" sz="1900">
                <a:solidFill>
                  <a:schemeClr val="dk2"/>
                </a:solidFill>
                <a:latin typeface="Sora Medium"/>
                <a:ea typeface="Sora Medium"/>
                <a:cs typeface="Sora Medium"/>
                <a:sym typeface="Sora Medium"/>
              </a:rPr>
              <a:t>de las ciencias para proponer soluciones reales y creativas para los retos de la humanidad. Todos los saberes cuentan.</a:t>
            </a:r>
            <a:endParaRPr b="1" sz="1900">
              <a:solidFill>
                <a:schemeClr val="dk2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165" name="Google Shape;165;p3"/>
          <p:cNvSpPr txBox="1"/>
          <p:nvPr/>
        </p:nvSpPr>
        <p:spPr>
          <a:xfrm>
            <a:off x="5832400" y="1252075"/>
            <a:ext cx="44568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4000">
                <a:solidFill>
                  <a:srgbClr val="FFCB00"/>
                </a:solidFill>
                <a:highlight>
                  <a:srgbClr val="01B167"/>
                </a:highlight>
                <a:latin typeface="Arial Black"/>
                <a:ea typeface="Arial Black"/>
                <a:cs typeface="Arial Black"/>
                <a:sym typeface="Arial Black"/>
              </a:rPr>
              <a:t>Convergencia de saberes</a:t>
            </a:r>
            <a:endParaRPr b="1" sz="4000">
              <a:solidFill>
                <a:srgbClr val="FFCB00"/>
              </a:solidFill>
              <a:highlight>
                <a:srgbClr val="01B167"/>
              </a:highlight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g313f20035eb_0_2"/>
          <p:cNvPicPr preferRelativeResize="0"/>
          <p:nvPr/>
        </p:nvPicPr>
        <p:blipFill rotWithShape="1">
          <a:blip r:embed="rId3">
            <a:alphaModFix/>
          </a:blip>
          <a:srcRect b="0" l="24446" r="14603" t="0"/>
          <a:stretch/>
        </p:blipFill>
        <p:spPr>
          <a:xfrm>
            <a:off x="-48575" y="0"/>
            <a:ext cx="627025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g313f20035eb_0_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g313f20035eb_0_2"/>
          <p:cNvSpPr txBox="1"/>
          <p:nvPr/>
        </p:nvSpPr>
        <p:spPr>
          <a:xfrm>
            <a:off x="6612600" y="3040500"/>
            <a:ext cx="4661100" cy="20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900">
                <a:solidFill>
                  <a:schemeClr val="dk2"/>
                </a:solidFill>
                <a:latin typeface="Sora Medium"/>
                <a:ea typeface="Sora Medium"/>
                <a:cs typeface="Sora Medium"/>
                <a:sym typeface="Sora Medium"/>
              </a:rPr>
              <a:t>El aprendizaje no solo ocurre en el aula, y en él, intervienen todos los actores del sistema educativo. Aprendemos en todas partes, de diversas formas.</a:t>
            </a:r>
            <a:endParaRPr b="1" sz="1900">
              <a:solidFill>
                <a:schemeClr val="dk2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173" name="Google Shape;173;g313f20035eb_0_2"/>
          <p:cNvSpPr txBox="1"/>
          <p:nvPr/>
        </p:nvSpPr>
        <p:spPr>
          <a:xfrm>
            <a:off x="5903325" y="1062900"/>
            <a:ext cx="44568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4000">
                <a:solidFill>
                  <a:srgbClr val="FFCB00"/>
                </a:solidFill>
                <a:highlight>
                  <a:srgbClr val="01B167"/>
                </a:highlight>
                <a:latin typeface="Arial Black"/>
                <a:ea typeface="Arial Black"/>
                <a:cs typeface="Arial Black"/>
                <a:sym typeface="Arial Black"/>
              </a:rPr>
              <a:t>Escuela Expandida</a:t>
            </a:r>
            <a:endParaRPr b="1" sz="4000">
              <a:solidFill>
                <a:srgbClr val="FFCB00"/>
              </a:solidFill>
              <a:highlight>
                <a:srgbClr val="01B167"/>
              </a:highlight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13f20035eb_0_10"/>
          <p:cNvSpPr txBox="1"/>
          <p:nvPr/>
        </p:nvSpPr>
        <p:spPr>
          <a:xfrm>
            <a:off x="6470700" y="3631700"/>
            <a:ext cx="4661100" cy="20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900">
                <a:solidFill>
                  <a:schemeClr val="dk2"/>
                </a:solidFill>
                <a:latin typeface="Sora Medium"/>
                <a:ea typeface="Sora Medium"/>
                <a:cs typeface="Sora Medium"/>
                <a:sym typeface="Sora Medium"/>
              </a:rPr>
              <a:t>Una educación conectada con la realidad y el contexto, donde estudiantes, docentes, familias, y la comunidad, toman decisiones sobre el desarrollo de su territorio.</a:t>
            </a:r>
            <a:endParaRPr b="1" sz="1900">
              <a:solidFill>
                <a:schemeClr val="dk2"/>
              </a:solidFill>
              <a:latin typeface="Sora"/>
              <a:ea typeface="Sora"/>
              <a:cs typeface="Sora"/>
              <a:sym typeface="Sora"/>
            </a:endParaRPr>
          </a:p>
        </p:txBody>
      </p:sp>
      <p:pic>
        <p:nvPicPr>
          <p:cNvPr id="179" name="Google Shape;179;g313f20035eb_0_10"/>
          <p:cNvPicPr preferRelativeResize="0"/>
          <p:nvPr/>
        </p:nvPicPr>
        <p:blipFill rotWithShape="1">
          <a:blip r:embed="rId3">
            <a:alphaModFix/>
          </a:blip>
          <a:srcRect b="0" l="460" r="39774" t="0"/>
          <a:stretch/>
        </p:blipFill>
        <p:spPr>
          <a:xfrm flipH="1">
            <a:off x="-10956" y="-25"/>
            <a:ext cx="624691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g313f20035eb_0_10"/>
          <p:cNvSpPr txBox="1"/>
          <p:nvPr/>
        </p:nvSpPr>
        <p:spPr>
          <a:xfrm>
            <a:off x="5785100" y="1370325"/>
            <a:ext cx="44568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4000">
                <a:solidFill>
                  <a:srgbClr val="FFCB00"/>
                </a:solidFill>
                <a:highlight>
                  <a:srgbClr val="01B167"/>
                </a:highlight>
                <a:latin typeface="Arial Black"/>
                <a:ea typeface="Arial Black"/>
                <a:cs typeface="Arial Black"/>
                <a:sym typeface="Arial Black"/>
              </a:rPr>
              <a:t>Escuelas como centros de pensamiento</a:t>
            </a:r>
            <a:endParaRPr b="1" sz="4000">
              <a:solidFill>
                <a:srgbClr val="FFCB00"/>
              </a:solidFill>
              <a:highlight>
                <a:srgbClr val="01B167"/>
              </a:highlight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1" name="Google Shape;181;g313f20035eb_0_10"/>
          <p:cNvPicPr preferRelativeResize="0"/>
          <p:nvPr/>
        </p:nvPicPr>
        <p:blipFill rotWithShape="1">
          <a:blip r:embed="rId4">
            <a:alphaModFix/>
          </a:blip>
          <a:srcRect b="62070" l="-47330" r="47329" t="-62070"/>
          <a:stretch/>
        </p:blipFill>
        <p:spPr>
          <a:xfrm>
            <a:off x="-1095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g313f20035eb_0_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g2d57b48ea28_0_207"/>
          <p:cNvPicPr preferRelativeResize="0"/>
          <p:nvPr/>
        </p:nvPicPr>
        <p:blipFill rotWithShape="1">
          <a:blip r:embed="rId3">
            <a:alphaModFix/>
          </a:blip>
          <a:srcRect b="0" l="8336" r="4089" t="0"/>
          <a:stretch/>
        </p:blipFill>
        <p:spPr>
          <a:xfrm>
            <a:off x="0" y="-49750"/>
            <a:ext cx="9612052" cy="6957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g2d57b48ea28_0_20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g2d57b48ea28_0_207"/>
          <p:cNvSpPr txBox="1"/>
          <p:nvPr/>
        </p:nvSpPr>
        <p:spPr>
          <a:xfrm>
            <a:off x="3108650" y="4255400"/>
            <a:ext cx="6503400" cy="15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200">
                <a:solidFill>
                  <a:srgbClr val="FFCB00"/>
                </a:solidFill>
                <a:highlight>
                  <a:srgbClr val="01B167"/>
                </a:highlight>
                <a:latin typeface="Arial Black"/>
                <a:ea typeface="Arial Black"/>
                <a:cs typeface="Arial Black"/>
                <a:sym typeface="Arial Black"/>
              </a:rPr>
              <a:t>Relación Museo &amp; Escuela</a:t>
            </a:r>
            <a:endParaRPr b="1" sz="3200">
              <a:solidFill>
                <a:srgbClr val="FFCB00"/>
              </a:solidFill>
              <a:highlight>
                <a:srgbClr val="01B167"/>
              </a:highlight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CO" sz="2000">
                <a:solidFill>
                  <a:schemeClr val="lt1"/>
                </a:solidFill>
                <a:highlight>
                  <a:srgbClr val="01B167"/>
                </a:highlight>
                <a:latin typeface="Sora Medium"/>
                <a:ea typeface="Sora Medium"/>
                <a:cs typeface="Sora Medium"/>
                <a:sym typeface="Sora Medium"/>
              </a:rPr>
              <a:t>Soñamos con una educación que se transforma al ritmo de las realidades sociales, culturales y pedagógicas.</a:t>
            </a:r>
            <a:endParaRPr b="1" sz="3800">
              <a:solidFill>
                <a:schemeClr val="lt1"/>
              </a:solidFill>
              <a:highlight>
                <a:srgbClr val="01B167"/>
              </a:highlight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0" name="Google Shape;190;g2d57b48ea28_0_207"/>
          <p:cNvPicPr preferRelativeResize="0"/>
          <p:nvPr/>
        </p:nvPicPr>
        <p:blipFill rotWithShape="1">
          <a:blip r:embed="rId5">
            <a:alphaModFix/>
          </a:blip>
          <a:srcRect b="0" l="19" r="19" t="0"/>
          <a:stretch/>
        </p:blipFill>
        <p:spPr>
          <a:xfrm>
            <a:off x="9736325" y="1596250"/>
            <a:ext cx="2379474" cy="3665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g313f20035eb_0_24"/>
          <p:cNvPicPr preferRelativeResize="0"/>
          <p:nvPr/>
        </p:nvPicPr>
        <p:blipFill rotWithShape="1">
          <a:blip r:embed="rId3">
            <a:alphaModFix/>
          </a:blip>
          <a:srcRect b="62070" l="-47330" r="47329" t="-62070"/>
          <a:stretch/>
        </p:blipFill>
        <p:spPr>
          <a:xfrm>
            <a:off x="-10950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g313f20035eb_0_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07800" y="2790500"/>
            <a:ext cx="12191998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g313f20035eb_0_24"/>
          <p:cNvPicPr preferRelativeResize="0"/>
          <p:nvPr/>
        </p:nvPicPr>
        <p:blipFill rotWithShape="1">
          <a:blip r:embed="rId4">
            <a:alphaModFix/>
          </a:blip>
          <a:srcRect b="0" l="15996" r="26608" t="0"/>
          <a:stretch/>
        </p:blipFill>
        <p:spPr>
          <a:xfrm>
            <a:off x="8175" y="0"/>
            <a:ext cx="588843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g313f20035eb_0_24"/>
          <p:cNvSpPr txBox="1"/>
          <p:nvPr/>
        </p:nvSpPr>
        <p:spPr>
          <a:xfrm>
            <a:off x="5461375" y="1228450"/>
            <a:ext cx="48279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4000">
                <a:solidFill>
                  <a:srgbClr val="FFCB00"/>
                </a:solidFill>
                <a:highlight>
                  <a:srgbClr val="01B167"/>
                </a:highlight>
                <a:latin typeface="Arial Black"/>
                <a:ea typeface="Arial Black"/>
                <a:cs typeface="Arial Black"/>
                <a:sym typeface="Arial Black"/>
              </a:rPr>
              <a:t>Sigamos construyendo como Red STEM</a:t>
            </a:r>
            <a:endParaRPr b="1" sz="4000">
              <a:solidFill>
                <a:srgbClr val="FFCB00"/>
              </a:solidFill>
              <a:highlight>
                <a:srgbClr val="01B167"/>
              </a:highlight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9" name="Google Shape;199;g313f20035eb_0_24"/>
          <p:cNvPicPr preferRelativeResize="0"/>
          <p:nvPr/>
        </p:nvPicPr>
        <p:blipFill rotWithShape="1">
          <a:blip r:embed="rId5">
            <a:alphaModFix/>
          </a:blip>
          <a:srcRect b="34756" l="21374" r="22226" t="34899"/>
          <a:stretch/>
        </p:blipFill>
        <p:spPr>
          <a:xfrm>
            <a:off x="6741925" y="3410250"/>
            <a:ext cx="3003325" cy="2872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g313f20035eb_0_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8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g313f20035eb_0_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76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g313f20035eb_0_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84233" y="3433271"/>
            <a:ext cx="8307762" cy="3424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g313f20035eb_0_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3200" y="125900"/>
            <a:ext cx="2530334" cy="952867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g313f20035eb_0_33"/>
          <p:cNvSpPr txBox="1"/>
          <p:nvPr/>
        </p:nvSpPr>
        <p:spPr>
          <a:xfrm>
            <a:off x="466233" y="3214500"/>
            <a:ext cx="47067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4EBCD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1" lang="es-CO" sz="2000">
                <a:solidFill>
                  <a:srgbClr val="F4EBCD"/>
                </a:solidFill>
                <a:latin typeface="Barlow"/>
                <a:ea typeface="Barlow"/>
                <a:cs typeface="Barlow"/>
                <a:sym typeface="Barlow"/>
              </a:rPr>
              <a:t>Carlos Valencia Yepes</a:t>
            </a:r>
            <a:endParaRPr sz="2000">
              <a:solidFill>
                <a:srgbClr val="F4EBCD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000">
                <a:solidFill>
                  <a:srgbClr val="F4EBCD"/>
                </a:solidFill>
                <a:latin typeface="Barlow"/>
                <a:ea typeface="Barlow"/>
                <a:cs typeface="Barlow"/>
                <a:sym typeface="Barlow"/>
              </a:rPr>
              <a:t>Líder de Transformación Escolar</a:t>
            </a:r>
            <a:endParaRPr sz="2000">
              <a:solidFill>
                <a:srgbClr val="F4EBCD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000">
                <a:solidFill>
                  <a:srgbClr val="F4EBCD"/>
                </a:solidFill>
                <a:latin typeface="Barlow"/>
                <a:ea typeface="Barlow"/>
                <a:cs typeface="Barlow"/>
                <a:sym typeface="Barlow"/>
              </a:rPr>
              <a:t>carlos.valencia@parqueexplora.org</a:t>
            </a:r>
            <a:endParaRPr sz="2000">
              <a:solidFill>
                <a:srgbClr val="F4EBCD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000">
                <a:solidFill>
                  <a:srgbClr val="F4EBCD"/>
                </a:solidFill>
                <a:latin typeface="Barlow"/>
                <a:ea typeface="Barlow"/>
                <a:cs typeface="Barlow"/>
                <a:sym typeface="Barlow"/>
              </a:rPr>
              <a:t>3207876605</a:t>
            </a:r>
            <a:endParaRPr i="0" sz="1700" u="none" cap="none" strike="noStrike">
              <a:solidFill>
                <a:srgbClr val="F4EBCD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09" name="Google Shape;209;g313f20035eb_0_33"/>
          <p:cNvSpPr txBox="1"/>
          <p:nvPr/>
        </p:nvSpPr>
        <p:spPr>
          <a:xfrm>
            <a:off x="466233" y="2678883"/>
            <a:ext cx="40089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CO" sz="2500">
                <a:solidFill>
                  <a:srgbClr val="F4EBCD"/>
                </a:solidFill>
                <a:latin typeface="Anton"/>
                <a:ea typeface="Anton"/>
                <a:cs typeface="Anton"/>
                <a:sym typeface="Anton"/>
              </a:rPr>
              <a:t>CONTACTO</a:t>
            </a:r>
            <a:endParaRPr i="0" sz="100" u="none" cap="none" strike="noStrike">
              <a:solidFill>
                <a:srgbClr val="F4EBCD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10" name="Google Shape;210;g313f20035eb_0_33"/>
          <p:cNvSpPr txBox="1"/>
          <p:nvPr/>
        </p:nvSpPr>
        <p:spPr>
          <a:xfrm>
            <a:off x="4338367" y="1455750"/>
            <a:ext cx="4008900" cy="11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CO" sz="6700">
                <a:solidFill>
                  <a:srgbClr val="FFFFEE"/>
                </a:solidFill>
                <a:latin typeface="Anton"/>
                <a:ea typeface="Anton"/>
                <a:cs typeface="Anton"/>
                <a:sym typeface="Anton"/>
              </a:rPr>
              <a:t>¡GRACIAS!</a:t>
            </a:r>
            <a:endParaRPr i="0" sz="4000" u="none" cap="none" strike="noStrike">
              <a:solidFill>
                <a:srgbClr val="FFFFEE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grpSp>
        <p:nvGrpSpPr>
          <p:cNvPr id="211" name="Google Shape;211;g313f20035eb_0_33"/>
          <p:cNvGrpSpPr/>
          <p:nvPr/>
        </p:nvGrpSpPr>
        <p:grpSpPr>
          <a:xfrm>
            <a:off x="11779306" y="4233427"/>
            <a:ext cx="615585" cy="2624568"/>
            <a:chOff x="8834700" y="3175150"/>
            <a:chExt cx="461700" cy="1968475"/>
          </a:xfrm>
        </p:grpSpPr>
        <p:cxnSp>
          <p:nvCxnSpPr>
            <p:cNvPr id="212" name="Google Shape;212;g313f20035eb_0_33"/>
            <p:cNvCxnSpPr/>
            <p:nvPr/>
          </p:nvCxnSpPr>
          <p:spPr>
            <a:xfrm>
              <a:off x="9065550" y="3685925"/>
              <a:ext cx="0" cy="1457700"/>
            </a:xfrm>
            <a:prstGeom prst="straightConnector1">
              <a:avLst/>
            </a:prstGeom>
            <a:noFill/>
            <a:ln cap="flat" cmpd="sng" w="19050">
              <a:solidFill>
                <a:srgbClr val="FFF9E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13" name="Google Shape;213;g313f20035eb_0_33"/>
            <p:cNvSpPr txBox="1"/>
            <p:nvPr/>
          </p:nvSpPr>
          <p:spPr>
            <a:xfrm rot="-5400000">
              <a:off x="8128950" y="3880900"/>
              <a:ext cx="1873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s-CO" sz="1200">
                  <a:solidFill>
                    <a:srgbClr val="FFF9E5"/>
                  </a:solidFill>
                  <a:latin typeface="Barlow"/>
                  <a:ea typeface="Barlow"/>
                  <a:cs typeface="Barlow"/>
                  <a:sym typeface="Barlow"/>
                </a:rPr>
                <a:t>INVESTIGACIÓN ESCOLAR</a:t>
              </a:r>
              <a:endParaRPr b="1" i="1" sz="1200">
                <a:solidFill>
                  <a:srgbClr val="FFF9E5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1" sz="1200">
                <a:solidFill>
                  <a:srgbClr val="FFF9E5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5471CDF74EE0846AAAC3EDD45AD3689" ma:contentTypeVersion="17" ma:contentTypeDescription="Ein neues Dokument erstellen." ma:contentTypeScope="" ma:versionID="5c45641b0e32cf6a2f54aeca58b4f73c">
  <xsd:schema xmlns:xsd="http://www.w3.org/2001/XMLSchema" xmlns:xs="http://www.w3.org/2001/XMLSchema" xmlns:p="http://schemas.microsoft.com/office/2006/metadata/properties" xmlns:ns2="e44c5bc7-8941-405a-9654-c13068d0c3a8" xmlns:ns3="9a3bfe4b-e730-4b28-aa91-391a0f884e65" targetNamespace="http://schemas.microsoft.com/office/2006/metadata/properties" ma:root="true" ma:fieldsID="71eb2dfd15e2dbd24f32bfd59bbec6f6" ns2:_="" ns3:_="">
    <xsd:import namespace="e44c5bc7-8941-405a-9654-c13068d0c3a8"/>
    <xsd:import namespace="9a3bfe4b-e730-4b28-aa91-391a0f884e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4c5bc7-8941-405a-9654-c13068d0c3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markierungen" ma:readOnly="false" ma:fieldId="{5cf76f15-5ced-4ddc-b409-7134ff3c332f}" ma:taxonomyMulti="true" ma:sspId="529a2ea6-5c64-4c2f-981b-62e4d9ab6ce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3bfe4b-e730-4b28-aa91-391a0f884e6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7c3557d6-d61d-4bda-8fd4-f4e0deb33d08}" ma:internalName="TaxCatchAll" ma:showField="CatchAllData" ma:web="9a3bfe4b-e730-4b28-aa91-391a0f884e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a3bfe4b-e730-4b28-aa91-391a0f884e65" xsi:nil="true"/>
    <lcf76f155ced4ddcb4097134ff3c332f xmlns="e44c5bc7-8941-405a-9654-c13068d0c3a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71E53F9-2D47-4486-99CA-450F8C08A1BF}"/>
</file>

<file path=customXml/itemProps2.xml><?xml version="1.0" encoding="utf-8"?>
<ds:datastoreItem xmlns:ds="http://schemas.openxmlformats.org/officeDocument/2006/customXml" ds:itemID="{C7CD4C91-23F7-46B9-BA97-72EFFF2CE469}"/>
</file>

<file path=customXml/itemProps3.xml><?xml version="1.0" encoding="utf-8"?>
<ds:datastoreItem xmlns:ds="http://schemas.openxmlformats.org/officeDocument/2006/customXml" ds:itemID="{E1D8D80F-8ABC-4B48-A06E-C14A306BBE06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FREDY ALEJANDRO FAJARDO SANDOVAL</dc:creator>
  <dcterms:created xsi:type="dcterms:W3CDTF">2024-10-11T20:16:22Z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0x01010095471CDF74EE0846AAAC3EDD45AD3689</vt:lpwstr>
  </property>
</Properties>
</file>