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4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29"/>
  </p:notes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12192000" cy="6858000"/>
  <p:notesSz cx="6858000" cy="9144000"/>
  <p:embeddedFontLst>
    <p:embeddedFont>
      <p:font typeface="Arial Black" panose="020B0A04020102020204" pitchFamily="34" charset="0"/>
      <p:regular r:id="rId30"/>
      <p:bold r:id="rId31"/>
    </p:embeddedFont>
    <p:embeddedFont>
      <p:font typeface="Century Gothic" panose="020B0502020202020204" pitchFamily="34" charset="0"/>
      <p:regular r:id="rId32"/>
      <p:bold r:id="rId33"/>
      <p:italic r:id="rId34"/>
      <p:boldItalic r:id="rId35"/>
    </p:embeddedFont>
    <p:embeddedFont>
      <p:font typeface="Merriweather" panose="00000500000000000000" pitchFamily="2" charset="0"/>
      <p:regular r:id="rId36"/>
      <p:bold r:id="rId37"/>
      <p:italic r:id="rId38"/>
      <p:boldItalic r:id="rId39"/>
    </p:embeddedFont>
    <p:embeddedFont>
      <p:font typeface="Play"/>
      <p:regular r:id="rId40"/>
      <p:bold r:id="rId41"/>
    </p:embeddedFont>
    <p:embeddedFont>
      <p:font typeface="Roboto" panose="02000000000000000000" pitchFamily="2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4" roundtripDataSignature="AMtx7mgH+TUnepC4XhsczlmiXkFqSbfV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0.fntdata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customXml" Target="../customXml/item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60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59" Type="http://schemas.openxmlformats.org/officeDocument/2006/relationships/customXml" Target="../customXml/item1.xml"/><Relationship Id="rId20" Type="http://schemas.openxmlformats.org/officeDocument/2006/relationships/slide" Target="slides/slide18.xml"/><Relationship Id="rId41" Type="http://schemas.openxmlformats.org/officeDocument/2006/relationships/font" Target="fonts/font12.fntdata"/><Relationship Id="rId54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5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d57d3a159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2d57d3a159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1297e200b3_0_6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31297e200b3_0_6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1297e200b3_0_6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g31297e200b3_0_6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2d57d3a159a_1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g2d57d3a159a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d57d3a159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g2d57d3a159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1297e200b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g31297e200b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1297e200b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g31297e200b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1297e200b3_0_8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g31297e200b3_0_8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1297e200b3_0_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g31297e200b3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1297e200b3_0_3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g31297e200b3_0_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1297e200b3_0_4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g31297e200b3_0_4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1297e200b3_0_9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g31297e200b3_0_9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1297e200b3_0_10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g31297e200b3_0_10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1297e200b3_0_10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g31297e200b3_0_10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1297e200b3_0_10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g31297e200b3_0_1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1297e200b3_0_13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g31297e200b3_0_1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2d57d3a159a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0" name="Google Shape;480;g2d57d3a159a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2d57d3a159a_1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2" name="Google Shape;492;g2d57d3a159a_1_2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Emily</a:t>
            </a:r>
            <a:endParaRPr/>
          </a:p>
        </p:txBody>
      </p:sp>
      <p:sp>
        <p:nvSpPr>
          <p:cNvPr id="493" name="Google Shape;493;g2d57d3a159a_1_2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2d57d3a159a_1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2d57d3a159a_1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Emily start and hand off to Kristy- talk about prototyping, including a workshop on cardboard prototyping techniques, and creating small scale models of our final ideas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2d57d3a159a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2d57d3a159a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Emily start and hand off to Kristy- talk about prototyping, including a workshop on cardboard prototyping techniques, and creating small scale models of our final ideas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31297e200b3_0_12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g31297e200b3_0_1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2d57d3a159a_1_2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g2d57d3a159a_1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2d57d3a159a_1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g2d57d3a159a_1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1297e200b3_0_77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31297e200b3_0_77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9" name="Google Shape;89;g31297e200b3_0_7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g31297e200b3_0_7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g31297e200b3_0_7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1297e200b3_0_7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g31297e200b3_0_7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g31297e200b3_0_7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1297e200b3_0_78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g31297e200b3_0_78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g31297e200b3_0_7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g31297e200b3_0_7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g31297e200b3_0_7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1297e200b3_0_79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g31297e200b3_0_79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g31297e200b3_0_7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g31297e200b3_0_7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g31297e200b3_0_7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1297e200b3_0_7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g31297e200b3_0_79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g31297e200b3_0_79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g31297e200b3_0_7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g31297e200b3_0_7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g31297e200b3_0_7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1297e200b3_0_80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g31297e200b3_0_80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g31297e200b3_0_80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g31297e200b3_0_80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g31297e200b3_0_80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g31297e200b3_0_8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g31297e200b3_0_8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g31297e200b3_0_8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1297e200b3_0_8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g31297e200b3_0_8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g31297e200b3_0_8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g31297e200b3_0_8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1297e200b3_0_8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g31297e200b3_0_8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g31297e200b3_0_8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3" name="Google Shape;133;g31297e200b3_0_8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g31297e200b3_0_8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g31297e200b3_0_8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1297e200b3_0_8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g31297e200b3_0_8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g31297e200b3_0_8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0" name="Google Shape;140;g31297e200b3_0_8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g31297e200b3_0_8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g31297e200b3_0_8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1297e200b3_0_8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g31297e200b3_0_832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g31297e200b3_0_8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g31297e200b3_0_8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g31297e200b3_0_8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1297e200b3_0_838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g31297e200b3_0_838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g31297e200b3_0_8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g31297e200b3_0_8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g31297e200b3_0_8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d57d3a159a_1_17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g2d57d3a159a_1_17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  <a:defRPr/>
            </a:lvl1pPr>
            <a:lvl2pPr marL="914400" lvl="1" indent="-3238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/>
            </a:lvl2pPr>
            <a:lvl3pPr marL="1371600" lvl="2" indent="-3238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/>
            </a:lvl3pPr>
            <a:lvl4pPr marL="1828800" lvl="3" indent="-3238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/>
            </a:lvl4pPr>
            <a:lvl5pPr marL="2286000" lvl="4" indent="-3238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/>
            </a:lvl5pPr>
            <a:lvl6pPr marL="2743200" lvl="5" indent="-3238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/>
            </a:lvl6pPr>
            <a:lvl7pPr marL="3200400" lvl="6" indent="-3238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/>
            </a:lvl7pPr>
            <a:lvl8pPr marL="3657600" lvl="7" indent="-3238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/>
            </a:lvl8pPr>
            <a:lvl9pPr marL="4114800" lvl="8" indent="-3238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158" name="Google Shape;158;g2d57d3a159a_1_17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1297e200b3_0_7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g31297e200b3_0_76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g31297e200b3_0_7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g31297e200b3_0_7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g31297e200b3_0_7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hyperlink" Target="https://www.menti.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jpg"/><Relationship Id="rId15" Type="http://schemas.openxmlformats.org/officeDocument/2006/relationships/image" Target="../media/image18.png"/><Relationship Id="rId10" Type="http://schemas.openxmlformats.org/officeDocument/2006/relationships/image" Target="../media/image13.jp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jpg"/><Relationship Id="rId15" Type="http://schemas.openxmlformats.org/officeDocument/2006/relationships/image" Target="../media/image18.png"/><Relationship Id="rId10" Type="http://schemas.openxmlformats.org/officeDocument/2006/relationships/image" Target="../media/image13.jp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hyperlink" Target="https://d-lab.mit.edu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hyperlink" Target="https://unsplash.com/s/photos/belize-kid?utm_source=unsplash&amp;utm_medium=referral&amp;utm_content=creditCopyText" TargetMode="External"/><Relationship Id="rId4" Type="http://schemas.openxmlformats.org/officeDocument/2006/relationships/hyperlink" Target="https://unsplash.com/@jtw4u2?utm_source=unsplash&amp;utm_medium=referral&amp;utm_content=creditCopyText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2.png"/><Relationship Id="rId7" Type="http://schemas.openxmlformats.org/officeDocument/2006/relationships/image" Target="../media/image4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Relationship Id="rId9" Type="http://schemas.openxmlformats.org/officeDocument/2006/relationships/image" Target="../media/image4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7.jp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hyperlink" Target="https://www.menti.com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"/>
          <p:cNvSpPr txBox="1"/>
          <p:nvPr/>
        </p:nvSpPr>
        <p:spPr>
          <a:xfrm>
            <a:off x="247651" y="3069580"/>
            <a:ext cx="8286750" cy="1692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500" b="1" i="0" u="none" strike="noStrike" cap="none">
                <a:solidFill>
                  <a:srgbClr val="01B167"/>
                </a:solidFill>
                <a:latin typeface="Arial Black"/>
                <a:ea typeface="Arial Black"/>
                <a:cs typeface="Arial Black"/>
                <a:sym typeface="Arial Black"/>
              </a:rPr>
              <a:t>Transformando la educación: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500" b="1">
                <a:solidFill>
                  <a:srgbClr val="01B167"/>
                </a:solidFill>
                <a:latin typeface="Arial Black"/>
                <a:ea typeface="Arial Black"/>
                <a:cs typeface="Arial Black"/>
                <a:sym typeface="Arial Black"/>
              </a:rPr>
              <a:t>alineando la educación superior y la educación primaria y secundaria para lograr un mayor propósito, significado, e impacto.</a:t>
            </a:r>
            <a:endParaRPr sz="2500" b="1">
              <a:solidFill>
                <a:srgbClr val="01B16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92" name="Google Shape;192;p1"/>
          <p:cNvSpPr txBox="1"/>
          <p:nvPr/>
        </p:nvSpPr>
        <p:spPr>
          <a:xfrm>
            <a:off x="533975" y="4925325"/>
            <a:ext cx="7335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>
                <a:solidFill>
                  <a:srgbClr val="222C6E"/>
                </a:solidFill>
                <a:latin typeface="Arial Black"/>
                <a:ea typeface="Arial Black"/>
                <a:cs typeface="Arial Black"/>
                <a:sym typeface="Arial Black"/>
              </a:rPr>
              <a:t>Claudia Urrea, </a:t>
            </a:r>
            <a:r>
              <a:rPr lang="es-CO" sz="1800" b="1">
                <a:solidFill>
                  <a:srgbClr val="222C6E"/>
                </a:solidFill>
                <a:latin typeface="Arial"/>
                <a:ea typeface="Arial"/>
                <a:cs typeface="Arial"/>
                <a:sym typeface="Arial"/>
              </a:rPr>
              <a:t>Director Asociado Senior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>
                <a:solidFill>
                  <a:srgbClr val="222C6E"/>
                </a:solidFill>
                <a:latin typeface="Arial Black"/>
                <a:ea typeface="Arial Black"/>
                <a:cs typeface="Arial Black"/>
                <a:sym typeface="Arial Black"/>
              </a:rPr>
              <a:t>Joe Diaz, </a:t>
            </a:r>
            <a:r>
              <a:rPr lang="es-CO" sz="1800" b="1">
                <a:solidFill>
                  <a:srgbClr val="222C6E"/>
                </a:solidFill>
                <a:latin typeface="Arial"/>
                <a:ea typeface="Arial"/>
                <a:cs typeface="Arial"/>
                <a:sym typeface="Arial"/>
              </a:rPr>
              <a:t>Gerente de Programa y Educador STEAM</a:t>
            </a:r>
            <a:endParaRPr sz="1800" b="1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 b="1">
                <a:solidFill>
                  <a:srgbClr val="222C6E"/>
                </a:solidFill>
                <a:latin typeface="Arial"/>
                <a:ea typeface="Arial"/>
                <a:cs typeface="Arial"/>
                <a:sym typeface="Arial"/>
              </a:rPr>
              <a:t>Massachusetts Institute of Technology, </a:t>
            </a:r>
            <a:r>
              <a:rPr lang="es-CO" sz="1800" b="1">
                <a:solidFill>
                  <a:srgbClr val="222C6E"/>
                </a:solidFill>
              </a:rPr>
              <a:t>pK-12 @ Open Learning</a:t>
            </a:r>
            <a:endParaRPr sz="1800" b="1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"/>
          <p:cNvSpPr txBox="1"/>
          <p:nvPr/>
        </p:nvSpPr>
        <p:spPr>
          <a:xfrm>
            <a:off x="2114501" y="4878836"/>
            <a:ext cx="3795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 b="1">
                <a:solidFill>
                  <a:srgbClr val="222C6E"/>
                </a:solidFill>
              </a:rPr>
              <a:t>Director Asociado Senior</a:t>
            </a:r>
            <a:endParaRPr sz="1700" b="1">
              <a:solidFill>
                <a:srgbClr val="222C6E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222C6E"/>
              </a:solidFill>
            </a:endParaRPr>
          </a:p>
        </p:txBody>
      </p:sp>
      <p:sp>
        <p:nvSpPr>
          <p:cNvPr id="199" name="Google Shape;199;p3"/>
          <p:cNvSpPr txBox="1"/>
          <p:nvPr/>
        </p:nvSpPr>
        <p:spPr>
          <a:xfrm>
            <a:off x="2617493" y="4498826"/>
            <a:ext cx="2949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000" b="1">
                <a:solidFill>
                  <a:srgbClr val="222C6E"/>
                </a:solidFill>
              </a:rPr>
              <a:t>Claudia Urrea, Ph.D.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"/>
          <p:cNvSpPr txBox="1"/>
          <p:nvPr/>
        </p:nvSpPr>
        <p:spPr>
          <a:xfrm>
            <a:off x="6433989" y="4881537"/>
            <a:ext cx="3643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 b="1">
                <a:solidFill>
                  <a:srgbClr val="222C6E"/>
                </a:solidFill>
              </a:rPr>
              <a:t>Gerente de Programa y Educador STEAM </a:t>
            </a:r>
            <a:endParaRPr sz="1700">
              <a:solidFill>
                <a:srgbClr val="222C6E"/>
              </a:solidFill>
            </a:endParaRPr>
          </a:p>
        </p:txBody>
      </p:sp>
      <p:sp>
        <p:nvSpPr>
          <p:cNvPr id="201" name="Google Shape;201;p3"/>
          <p:cNvSpPr txBox="1"/>
          <p:nvPr/>
        </p:nvSpPr>
        <p:spPr>
          <a:xfrm>
            <a:off x="6727677" y="4498826"/>
            <a:ext cx="2949600" cy="3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000" b="1">
                <a:solidFill>
                  <a:srgbClr val="222C6E"/>
                </a:solidFill>
              </a:rPr>
              <a:t>Joe Diaz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"/>
          <p:cNvSpPr txBox="1"/>
          <p:nvPr/>
        </p:nvSpPr>
        <p:spPr>
          <a:xfrm>
            <a:off x="991076" y="506550"/>
            <a:ext cx="4443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Sobre Nosotros </a:t>
            </a:r>
            <a:endParaRPr/>
          </a:p>
        </p:txBody>
      </p:sp>
      <p:pic>
        <p:nvPicPr>
          <p:cNvPr id="203" name="Google Shape;203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99546" y="1864803"/>
            <a:ext cx="2425301" cy="2425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9900" y="1817876"/>
            <a:ext cx="2425299" cy="2422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96860"/>
          </a:schemeClr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g2d57d3a159a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g2d57d3a159a_0_0"/>
          <p:cNvSpPr txBox="1"/>
          <p:nvPr/>
        </p:nvSpPr>
        <p:spPr>
          <a:xfrm>
            <a:off x="531000" y="345525"/>
            <a:ext cx="5874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Encuesta Interactiva</a:t>
            </a:r>
            <a:endParaRPr sz="3600" b="1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11" name="Google Shape;211;g2d57d3a159a_0_0"/>
          <p:cNvSpPr txBox="1"/>
          <p:nvPr/>
        </p:nvSpPr>
        <p:spPr>
          <a:xfrm>
            <a:off x="5632975" y="2251075"/>
            <a:ext cx="62925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 sz="3600" b="1" u="sng">
                <a:solidFill>
                  <a:schemeClr val="hlink"/>
                </a:solidFill>
                <a:latin typeface="Arial Black"/>
                <a:ea typeface="Arial Black"/>
                <a:cs typeface="Arial Black"/>
                <a:sym typeface="Arial Black"/>
                <a:hlinkClick r:id="rId4"/>
              </a:rPr>
              <a:t>https://</a:t>
            </a:r>
            <a:r>
              <a:rPr lang="es-CO" sz="3600" b="1" u="sng">
                <a:solidFill>
                  <a:schemeClr val="hlink"/>
                </a:solidFill>
                <a:latin typeface="Arial Black"/>
                <a:ea typeface="Arial Black"/>
                <a:cs typeface="Arial Black"/>
                <a:sym typeface="Arial Black"/>
                <a:hlinkClick r:id="rId4"/>
              </a:rPr>
              <a:t>www.menti.com</a:t>
            </a:r>
            <a:endParaRPr sz="36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36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 sz="3600" b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Código: 2253 3369</a:t>
            </a:r>
            <a:endParaRPr sz="36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12" name="Google Shape;212;g2d57d3a159a_0_0"/>
          <p:cNvPicPr preferRelativeResize="0"/>
          <p:nvPr/>
        </p:nvPicPr>
        <p:blipFill rotWithShape="1">
          <a:blip r:embed="rId5">
            <a:alphaModFix/>
          </a:blip>
          <a:srcRect l="8843" t="9023" r="9195" b="9015"/>
          <a:stretch/>
        </p:blipFill>
        <p:spPr>
          <a:xfrm>
            <a:off x="469400" y="1141838"/>
            <a:ext cx="4879125" cy="487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C4C9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g31297e200b3_0_6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8" name="Google Shape;218;g31297e200b3_0_681"/>
          <p:cNvCxnSpPr/>
          <p:nvPr/>
        </p:nvCxnSpPr>
        <p:spPr>
          <a:xfrm>
            <a:off x="3730941" y="3337609"/>
            <a:ext cx="0" cy="3735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9" name="Google Shape;219;g31297e200b3_0_681"/>
          <p:cNvSpPr txBox="1"/>
          <p:nvPr/>
        </p:nvSpPr>
        <p:spPr>
          <a:xfrm>
            <a:off x="3814951" y="3198167"/>
            <a:ext cx="52167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500" b="1">
                <a:solidFill>
                  <a:schemeClr val="lt1"/>
                </a:solidFill>
              </a:rPr>
              <a:t>Ecosistema de MIT </a:t>
            </a:r>
            <a:endParaRPr sz="4500"/>
          </a:p>
        </p:txBody>
      </p:sp>
      <p:pic>
        <p:nvPicPr>
          <p:cNvPr id="220" name="Google Shape;220;g31297e200b3_0_681" descr="Icon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30941" y="2438996"/>
            <a:ext cx="759171" cy="759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96860"/>
          </a:schemeClr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g31297e200b3_0_6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g31297e200b3_0_688"/>
          <p:cNvSpPr txBox="1"/>
          <p:nvPr/>
        </p:nvSpPr>
        <p:spPr>
          <a:xfrm>
            <a:off x="1063651" y="2057397"/>
            <a:ext cx="4242900" cy="35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600">
                <a:solidFill>
                  <a:schemeClr val="dk1"/>
                </a:solidFill>
              </a:rPr>
              <a:t>El </a:t>
            </a:r>
            <a:r>
              <a:rPr lang="es-CO" sz="1600" b="1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pK-12</a:t>
            </a:r>
            <a:r>
              <a:rPr lang="es-CO" sz="1600" b="1">
                <a:solidFill>
                  <a:schemeClr val="dk1"/>
                </a:solidFill>
              </a:rPr>
              <a:t> Grupo @ Open Learning </a:t>
            </a:r>
            <a:r>
              <a:rPr lang="es-CO" sz="1600">
                <a:solidFill>
                  <a:schemeClr val="dk1"/>
                </a:solidFill>
              </a:rPr>
              <a:t>lleva el </a:t>
            </a:r>
            <a:r>
              <a:rPr lang="es-CO" sz="1600" b="1">
                <a:solidFill>
                  <a:schemeClr val="dk1"/>
                </a:solidFill>
              </a:rPr>
              <a:t>enfoque de aprendizaje único de ”Mind and Hand" del MIT </a:t>
            </a:r>
            <a:r>
              <a:rPr lang="es-CO" sz="1600">
                <a:solidFill>
                  <a:schemeClr val="dk1"/>
                </a:solidFill>
              </a:rPr>
              <a:t>más allá del campus a aprendices y educadores de todo el mundo, aprovechando los esfuerzos existentes y desarrollando otros nuevos. El Grupo pK-12 satisface una necesidad creciente en la educación STEM al iniciar nuevas investigaciones, diseños (herramientas, currículo, etc.) y programas que no solo </a:t>
            </a:r>
            <a:r>
              <a:rPr lang="es-CO" sz="1600" b="1">
                <a:solidFill>
                  <a:schemeClr val="dk1"/>
                </a:solidFill>
              </a:rPr>
              <a:t>transformarán la forma en como aprenden las personas, pero también  nuestra comprensión de cómo ellos aprenden.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27" name="Google Shape;227;g31297e200b3_0_68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74457" y="4093858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g31297e200b3_0_688"/>
          <p:cNvSpPr/>
          <p:nvPr/>
        </p:nvSpPr>
        <p:spPr>
          <a:xfrm>
            <a:off x="6405177" y="994811"/>
            <a:ext cx="4629900" cy="4629900"/>
          </a:xfrm>
          <a:prstGeom prst="ellipse">
            <a:avLst/>
          </a:prstGeom>
          <a:noFill/>
          <a:ln w="76200" cap="flat" cmpd="sng">
            <a:solidFill>
              <a:srgbClr val="253845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229" name="Google Shape;229;g31297e200b3_0_688"/>
          <p:cNvGrpSpPr/>
          <p:nvPr/>
        </p:nvGrpSpPr>
        <p:grpSpPr>
          <a:xfrm>
            <a:off x="7366409" y="2934930"/>
            <a:ext cx="685846" cy="685846"/>
            <a:chOff x="184563" y="4545772"/>
            <a:chExt cx="1600200" cy="1600200"/>
          </a:xfrm>
        </p:grpSpPr>
        <p:pic>
          <p:nvPicPr>
            <p:cNvPr id="230" name="Google Shape;230;g31297e200b3_0_68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76003" y="4616893"/>
              <a:ext cx="1417200" cy="1417200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231" name="Google Shape;231;g31297e200b3_0_688"/>
            <p:cNvSpPr/>
            <p:nvPr/>
          </p:nvSpPr>
          <p:spPr>
            <a:xfrm>
              <a:off x="184563" y="4545772"/>
              <a:ext cx="1600200" cy="16002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grpSp>
        <p:nvGrpSpPr>
          <p:cNvPr id="232" name="Google Shape;232;g31297e200b3_0_688"/>
          <p:cNvGrpSpPr/>
          <p:nvPr/>
        </p:nvGrpSpPr>
        <p:grpSpPr>
          <a:xfrm>
            <a:off x="7214261" y="2092531"/>
            <a:ext cx="685846" cy="685846"/>
            <a:chOff x="1349051" y="2831422"/>
            <a:chExt cx="1600200" cy="1600200"/>
          </a:xfrm>
        </p:grpSpPr>
        <p:sp>
          <p:nvSpPr>
            <p:cNvPr id="233" name="Google Shape;233;g31297e200b3_0_688"/>
            <p:cNvSpPr/>
            <p:nvPr/>
          </p:nvSpPr>
          <p:spPr>
            <a:xfrm>
              <a:off x="1349051" y="2831422"/>
              <a:ext cx="1600200" cy="16002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pic>
          <p:nvPicPr>
            <p:cNvPr id="234" name="Google Shape;234;g31297e200b3_0_68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671217" y="3027539"/>
              <a:ext cx="955868" cy="120796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5" name="Google Shape;235;g31297e200b3_0_688"/>
          <p:cNvGrpSpPr/>
          <p:nvPr/>
        </p:nvGrpSpPr>
        <p:grpSpPr>
          <a:xfrm>
            <a:off x="7620826" y="1250184"/>
            <a:ext cx="685846" cy="685846"/>
            <a:chOff x="-965391" y="2917668"/>
            <a:chExt cx="1600200" cy="1600200"/>
          </a:xfrm>
        </p:grpSpPr>
        <p:sp>
          <p:nvSpPr>
            <p:cNvPr id="236" name="Google Shape;236;g31297e200b3_0_688"/>
            <p:cNvSpPr/>
            <p:nvPr/>
          </p:nvSpPr>
          <p:spPr>
            <a:xfrm>
              <a:off x="-965391" y="2917668"/>
              <a:ext cx="1600200" cy="16002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 baseline="-25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pic>
          <p:nvPicPr>
            <p:cNvPr id="237" name="Google Shape;237;g31297e200b3_0_68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-850984" y="3597118"/>
              <a:ext cx="1371600" cy="2413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8" name="Google Shape;238;g31297e200b3_0_688"/>
          <p:cNvSpPr/>
          <p:nvPr/>
        </p:nvSpPr>
        <p:spPr>
          <a:xfrm>
            <a:off x="9881309" y="4100711"/>
            <a:ext cx="665400" cy="665400"/>
          </a:xfrm>
          <a:prstGeom prst="ellipse">
            <a:avLst/>
          </a:prstGeom>
          <a:noFill/>
          <a:ln w="381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239" name="Google Shape;239;g31297e200b3_0_688"/>
          <p:cNvGrpSpPr/>
          <p:nvPr/>
        </p:nvGrpSpPr>
        <p:grpSpPr>
          <a:xfrm>
            <a:off x="8164564" y="3585659"/>
            <a:ext cx="685776" cy="685846"/>
            <a:chOff x="146356" y="1072048"/>
            <a:chExt cx="1597800" cy="1600200"/>
          </a:xfrm>
        </p:grpSpPr>
        <p:pic>
          <p:nvPicPr>
            <p:cNvPr id="240" name="Google Shape;240;g31297e200b3_0_688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92127" y="1142446"/>
              <a:ext cx="1503676" cy="12336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g31297e200b3_0_688"/>
            <p:cNvSpPr/>
            <p:nvPr/>
          </p:nvSpPr>
          <p:spPr>
            <a:xfrm>
              <a:off x="146356" y="1072048"/>
              <a:ext cx="1597800" cy="16002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grpSp>
        <p:nvGrpSpPr>
          <p:cNvPr id="242" name="Google Shape;242;g31297e200b3_0_688"/>
          <p:cNvGrpSpPr/>
          <p:nvPr/>
        </p:nvGrpSpPr>
        <p:grpSpPr>
          <a:xfrm>
            <a:off x="8237970" y="1990515"/>
            <a:ext cx="685920" cy="685920"/>
            <a:chOff x="5271408" y="2064327"/>
            <a:chExt cx="2081700" cy="2081700"/>
          </a:xfrm>
        </p:grpSpPr>
        <p:sp>
          <p:nvSpPr>
            <p:cNvPr id="243" name="Google Shape;243;g31297e200b3_0_688"/>
            <p:cNvSpPr/>
            <p:nvPr/>
          </p:nvSpPr>
          <p:spPr>
            <a:xfrm>
              <a:off x="5271408" y="2064327"/>
              <a:ext cx="2081700" cy="20817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pic>
          <p:nvPicPr>
            <p:cNvPr id="244" name="Google Shape;244;g31297e200b3_0_688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680267" y="2281322"/>
              <a:ext cx="1263841" cy="164757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5" name="Google Shape;245;g31297e200b3_0_688"/>
          <p:cNvGrpSpPr/>
          <p:nvPr/>
        </p:nvGrpSpPr>
        <p:grpSpPr>
          <a:xfrm>
            <a:off x="8746412" y="2849773"/>
            <a:ext cx="685846" cy="685915"/>
            <a:chOff x="4417596" y="948579"/>
            <a:chExt cx="1600200" cy="1628865"/>
          </a:xfrm>
        </p:grpSpPr>
        <p:pic>
          <p:nvPicPr>
            <p:cNvPr id="246" name="Google Shape;246;g31297e200b3_0_688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4417596" y="977244"/>
              <a:ext cx="1600200" cy="1600200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247" name="Google Shape;247;g31297e200b3_0_688"/>
            <p:cNvSpPr/>
            <p:nvPr/>
          </p:nvSpPr>
          <p:spPr>
            <a:xfrm>
              <a:off x="4417596" y="948579"/>
              <a:ext cx="1600200" cy="16002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grpSp>
        <p:nvGrpSpPr>
          <p:cNvPr id="248" name="Google Shape;248;g31297e200b3_0_688"/>
          <p:cNvGrpSpPr/>
          <p:nvPr/>
        </p:nvGrpSpPr>
        <p:grpSpPr>
          <a:xfrm>
            <a:off x="7363966" y="4431839"/>
            <a:ext cx="685846" cy="685846"/>
            <a:chOff x="7136139" y="3195330"/>
            <a:chExt cx="1600200" cy="1600200"/>
          </a:xfrm>
        </p:grpSpPr>
        <p:sp>
          <p:nvSpPr>
            <p:cNvPr id="249" name="Google Shape;249;g31297e200b3_0_688"/>
            <p:cNvSpPr/>
            <p:nvPr/>
          </p:nvSpPr>
          <p:spPr>
            <a:xfrm>
              <a:off x="7136139" y="3195330"/>
              <a:ext cx="1600200" cy="16002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pic>
          <p:nvPicPr>
            <p:cNvPr id="250" name="Google Shape;250;g31297e200b3_0_68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7299143" y="3346460"/>
              <a:ext cx="1358900" cy="1257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1" name="Google Shape;251;g31297e200b3_0_688"/>
          <p:cNvGrpSpPr/>
          <p:nvPr/>
        </p:nvGrpSpPr>
        <p:grpSpPr>
          <a:xfrm>
            <a:off x="8988005" y="1344691"/>
            <a:ext cx="685846" cy="685846"/>
            <a:chOff x="7188832" y="1088579"/>
            <a:chExt cx="1600200" cy="1600200"/>
          </a:xfrm>
        </p:grpSpPr>
        <p:sp>
          <p:nvSpPr>
            <p:cNvPr id="252" name="Google Shape;252;g31297e200b3_0_688"/>
            <p:cNvSpPr/>
            <p:nvPr/>
          </p:nvSpPr>
          <p:spPr>
            <a:xfrm>
              <a:off x="7188832" y="1088579"/>
              <a:ext cx="1600200" cy="16002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pic>
          <p:nvPicPr>
            <p:cNvPr id="253" name="Google Shape;253;g31297e200b3_0_68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7306930" y="1729070"/>
              <a:ext cx="1364004" cy="42448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4" name="Google Shape;254;g31297e200b3_0_688"/>
          <p:cNvGrpSpPr/>
          <p:nvPr/>
        </p:nvGrpSpPr>
        <p:grpSpPr>
          <a:xfrm>
            <a:off x="9131156" y="3626238"/>
            <a:ext cx="685810" cy="685842"/>
            <a:chOff x="7418501" y="1039325"/>
            <a:chExt cx="1604609" cy="1598700"/>
          </a:xfrm>
        </p:grpSpPr>
        <p:pic>
          <p:nvPicPr>
            <p:cNvPr id="255" name="Google Shape;255;g31297e200b3_0_68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7418501" y="1202744"/>
              <a:ext cx="1590714" cy="12914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6" name="Google Shape;256;g31297e200b3_0_688"/>
            <p:cNvSpPr/>
            <p:nvPr/>
          </p:nvSpPr>
          <p:spPr>
            <a:xfrm>
              <a:off x="7424410" y="1039325"/>
              <a:ext cx="1598700" cy="1598700"/>
            </a:xfrm>
            <a:prstGeom prst="ellipse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sp>
        <p:nvSpPr>
          <p:cNvPr id="257" name="Google Shape;257;g31297e200b3_0_688"/>
          <p:cNvSpPr/>
          <p:nvPr/>
        </p:nvSpPr>
        <p:spPr>
          <a:xfrm>
            <a:off x="9782675" y="2941618"/>
            <a:ext cx="685800" cy="685800"/>
          </a:xfrm>
          <a:prstGeom prst="ellipse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 baseline="-250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58" name="Google Shape;258;g31297e200b3_0_688"/>
          <p:cNvSpPr/>
          <p:nvPr/>
        </p:nvSpPr>
        <p:spPr>
          <a:xfrm>
            <a:off x="8418571" y="1199273"/>
            <a:ext cx="456600" cy="45660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59" name="Google Shape;259;g31297e200b3_0_688"/>
          <p:cNvSpPr/>
          <p:nvPr/>
        </p:nvSpPr>
        <p:spPr>
          <a:xfrm>
            <a:off x="9241110" y="2246989"/>
            <a:ext cx="456600" cy="456600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60" name="Google Shape;260;g31297e200b3_0_688"/>
          <p:cNvSpPr/>
          <p:nvPr/>
        </p:nvSpPr>
        <p:spPr>
          <a:xfrm>
            <a:off x="8167224" y="2767600"/>
            <a:ext cx="456600" cy="45660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61" name="Google Shape;261;g31297e200b3_0_688"/>
          <p:cNvSpPr/>
          <p:nvPr/>
        </p:nvSpPr>
        <p:spPr>
          <a:xfrm>
            <a:off x="8220219" y="4537730"/>
            <a:ext cx="456600" cy="45660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62" name="Google Shape;262;g31297e200b3_0_688"/>
          <p:cNvSpPr/>
          <p:nvPr/>
        </p:nvSpPr>
        <p:spPr>
          <a:xfrm>
            <a:off x="7353200" y="3779507"/>
            <a:ext cx="456600" cy="45660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63" name="Google Shape;263;g31297e200b3_0_688"/>
          <p:cNvSpPr/>
          <p:nvPr/>
        </p:nvSpPr>
        <p:spPr>
          <a:xfrm>
            <a:off x="6739542" y="2645815"/>
            <a:ext cx="456600" cy="45660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64" name="Google Shape;264;g31297e200b3_0_688"/>
          <p:cNvSpPr/>
          <p:nvPr/>
        </p:nvSpPr>
        <p:spPr>
          <a:xfrm>
            <a:off x="7111778" y="1617236"/>
            <a:ext cx="456600" cy="45660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65" name="Google Shape;265;g31297e200b3_0_688"/>
          <p:cNvSpPr/>
          <p:nvPr/>
        </p:nvSpPr>
        <p:spPr>
          <a:xfrm>
            <a:off x="10384967" y="3598850"/>
            <a:ext cx="456600" cy="456600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66" name="Google Shape;266;g31297e200b3_0_688"/>
          <p:cNvSpPr/>
          <p:nvPr/>
        </p:nvSpPr>
        <p:spPr>
          <a:xfrm>
            <a:off x="9563126" y="4723837"/>
            <a:ext cx="456600" cy="456600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267" name="Google Shape;267;g31297e200b3_0_688"/>
          <p:cNvGrpSpPr/>
          <p:nvPr/>
        </p:nvGrpSpPr>
        <p:grpSpPr>
          <a:xfrm>
            <a:off x="6545372" y="3369569"/>
            <a:ext cx="708657" cy="685800"/>
            <a:chOff x="7475134" y="3653294"/>
            <a:chExt cx="944876" cy="914400"/>
          </a:xfrm>
        </p:grpSpPr>
        <p:sp>
          <p:nvSpPr>
            <p:cNvPr id="268" name="Google Shape;268;g31297e200b3_0_688"/>
            <p:cNvSpPr/>
            <p:nvPr/>
          </p:nvSpPr>
          <p:spPr>
            <a:xfrm>
              <a:off x="7475134" y="3653294"/>
              <a:ext cx="914400" cy="9144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pic>
          <p:nvPicPr>
            <p:cNvPr id="269" name="Google Shape;269;g31297e200b3_0_688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7597050" y="3773077"/>
              <a:ext cx="822960" cy="67894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0" name="Google Shape;270;g31297e200b3_0_68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863251" y="2968972"/>
            <a:ext cx="524636" cy="6172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1" name="Google Shape;271;g31297e200b3_0_688"/>
          <p:cNvGrpSpPr/>
          <p:nvPr/>
        </p:nvGrpSpPr>
        <p:grpSpPr>
          <a:xfrm>
            <a:off x="8765371" y="4402749"/>
            <a:ext cx="708790" cy="708901"/>
            <a:chOff x="-4241451" y="-241923"/>
            <a:chExt cx="1907400" cy="1907700"/>
          </a:xfrm>
        </p:grpSpPr>
        <p:sp>
          <p:nvSpPr>
            <p:cNvPr id="272" name="Google Shape;272;g31297e200b3_0_688"/>
            <p:cNvSpPr/>
            <p:nvPr/>
          </p:nvSpPr>
          <p:spPr>
            <a:xfrm>
              <a:off x="-4241451" y="-241923"/>
              <a:ext cx="1907400" cy="19077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pic>
          <p:nvPicPr>
            <p:cNvPr id="273" name="Google Shape;273;g31297e200b3_0_688"/>
            <p:cNvPicPr preferRelativeResize="0"/>
            <p:nvPr/>
          </p:nvPicPr>
          <p:blipFill rotWithShape="1">
            <a:blip r:embed="rId16">
              <a:alphaModFix/>
            </a:blip>
            <a:srcRect l="27601" r="52011"/>
            <a:stretch/>
          </p:blipFill>
          <p:spPr>
            <a:xfrm>
              <a:off x="-3803149" y="-16529"/>
              <a:ext cx="1030800" cy="7331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4" name="Google Shape;274;g31297e200b3_0_688"/>
            <p:cNvPicPr preferRelativeResize="0"/>
            <p:nvPr/>
          </p:nvPicPr>
          <p:blipFill rotWithShape="1">
            <a:blip r:embed="rId16">
              <a:alphaModFix/>
            </a:blip>
            <a:srcRect l="46925" t="15966" r="5703"/>
            <a:stretch/>
          </p:blipFill>
          <p:spPr>
            <a:xfrm>
              <a:off x="-4087850" y="819400"/>
              <a:ext cx="1600200" cy="411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5" name="Google Shape;275;g31297e200b3_0_688"/>
          <p:cNvSpPr/>
          <p:nvPr/>
        </p:nvSpPr>
        <p:spPr>
          <a:xfrm>
            <a:off x="4139387" y="5399030"/>
            <a:ext cx="3429000" cy="8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Calibri"/>
              <a:buNone/>
            </a:pPr>
            <a:r>
              <a:rPr lang="es-CO" sz="2400" i="0" u="none" strike="noStrike" cap="none">
                <a:solidFill>
                  <a:schemeClr val="dk1"/>
                </a:solidFill>
              </a:rPr>
              <a:t>40+ Grupos</a:t>
            </a:r>
            <a:endParaRPr sz="1050" i="0" u="none" strike="noStrike" cap="none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Calibri"/>
              <a:buNone/>
            </a:pPr>
            <a:r>
              <a:rPr lang="es-CO" sz="2400" i="0" u="none" strike="noStrike" cap="none">
                <a:solidFill>
                  <a:schemeClr val="dk1"/>
                </a:solidFill>
              </a:rPr>
              <a:t> 100+ Programas</a:t>
            </a:r>
            <a:endParaRPr sz="1050" i="0" u="none" strike="noStrike" cap="none">
              <a:solidFill>
                <a:schemeClr val="dk1"/>
              </a:solidFill>
            </a:endParaRPr>
          </a:p>
        </p:txBody>
      </p:sp>
      <p:sp>
        <p:nvSpPr>
          <p:cNvPr id="276" name="Google Shape;276;g31297e200b3_0_688"/>
          <p:cNvSpPr txBox="1"/>
          <p:nvPr/>
        </p:nvSpPr>
        <p:spPr>
          <a:xfrm>
            <a:off x="531000" y="345525"/>
            <a:ext cx="5874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Ecosistema del MIT</a:t>
            </a:r>
            <a:endParaRPr sz="3600" b="1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77" name="Google Shape;277;g31297e200b3_0_688"/>
          <p:cNvSpPr/>
          <p:nvPr/>
        </p:nvSpPr>
        <p:spPr>
          <a:xfrm>
            <a:off x="9862936" y="1990678"/>
            <a:ext cx="708826" cy="685595"/>
          </a:xfrm>
          <a:prstGeom prst="ellipse">
            <a:avLst/>
          </a:prstGeom>
          <a:noFill/>
          <a:ln w="38100" cap="flat" cmpd="sng">
            <a:solidFill>
              <a:srgbClr val="334F5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78" name="Google Shape;278;g31297e200b3_0_68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9923762" y="2205126"/>
            <a:ext cx="587177" cy="270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96860"/>
          </a:schemeClr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g2d57d3a159a_1_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g2d57d3a159a_1_14"/>
          <p:cNvSpPr txBox="1"/>
          <p:nvPr/>
        </p:nvSpPr>
        <p:spPr>
          <a:xfrm>
            <a:off x="1063651" y="2057397"/>
            <a:ext cx="4242900" cy="35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600">
                <a:solidFill>
                  <a:schemeClr val="dk1"/>
                </a:solidFill>
              </a:rPr>
              <a:t>El </a:t>
            </a:r>
            <a:r>
              <a:rPr lang="es-CO" sz="1600" b="1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pK-12</a:t>
            </a:r>
            <a:r>
              <a:rPr lang="es-CO" sz="1600" b="1">
                <a:solidFill>
                  <a:schemeClr val="dk1"/>
                </a:solidFill>
              </a:rPr>
              <a:t> Grupo @ Open Learning </a:t>
            </a:r>
            <a:r>
              <a:rPr lang="es-CO" sz="1600">
                <a:solidFill>
                  <a:schemeClr val="dk1"/>
                </a:solidFill>
              </a:rPr>
              <a:t>lleva el </a:t>
            </a:r>
            <a:r>
              <a:rPr lang="es-CO" sz="1600" b="1">
                <a:solidFill>
                  <a:schemeClr val="dk1"/>
                </a:solidFill>
              </a:rPr>
              <a:t>enfoque de aprendizaje único de ”Mind and Hand" del MIT </a:t>
            </a:r>
            <a:r>
              <a:rPr lang="es-CO" sz="1600">
                <a:solidFill>
                  <a:schemeClr val="dk1"/>
                </a:solidFill>
              </a:rPr>
              <a:t>más allá del campus a aprendices y educadores de todo el mundo, aprovechando los esfuerzos existentes y desarrollando otros nuevos. El Grupo pK-12 satisface una necesidad creciente en la educación STEM al iniciar nuevas investigaciones, diseños (herramientas, currículo, etc.) y programas que no solo </a:t>
            </a:r>
            <a:r>
              <a:rPr lang="es-CO" sz="1600" b="1">
                <a:solidFill>
                  <a:schemeClr val="dk1"/>
                </a:solidFill>
              </a:rPr>
              <a:t>transformarán la forma en como aprenden las personas, pero también  nuestra comprensión de cómo ellos aprenden.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85" name="Google Shape;285;g2d57d3a159a_1_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74457" y="4093858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g2d57d3a159a_1_14"/>
          <p:cNvSpPr/>
          <p:nvPr/>
        </p:nvSpPr>
        <p:spPr>
          <a:xfrm>
            <a:off x="6405177" y="994811"/>
            <a:ext cx="4629900" cy="4629900"/>
          </a:xfrm>
          <a:prstGeom prst="ellipse">
            <a:avLst/>
          </a:prstGeom>
          <a:noFill/>
          <a:ln w="76200" cap="flat" cmpd="sng">
            <a:solidFill>
              <a:srgbClr val="253845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287" name="Google Shape;287;g2d57d3a159a_1_14"/>
          <p:cNvGrpSpPr/>
          <p:nvPr/>
        </p:nvGrpSpPr>
        <p:grpSpPr>
          <a:xfrm>
            <a:off x="7366409" y="2934930"/>
            <a:ext cx="685846" cy="685846"/>
            <a:chOff x="184563" y="4545772"/>
            <a:chExt cx="1600200" cy="1600200"/>
          </a:xfrm>
        </p:grpSpPr>
        <p:pic>
          <p:nvPicPr>
            <p:cNvPr id="288" name="Google Shape;288;g2d57d3a159a_1_1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76003" y="4616893"/>
              <a:ext cx="1417200" cy="1417200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289" name="Google Shape;289;g2d57d3a159a_1_14"/>
            <p:cNvSpPr/>
            <p:nvPr/>
          </p:nvSpPr>
          <p:spPr>
            <a:xfrm>
              <a:off x="184563" y="4545772"/>
              <a:ext cx="1600200" cy="16002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grpSp>
        <p:nvGrpSpPr>
          <p:cNvPr id="290" name="Google Shape;290;g2d57d3a159a_1_14"/>
          <p:cNvGrpSpPr/>
          <p:nvPr/>
        </p:nvGrpSpPr>
        <p:grpSpPr>
          <a:xfrm>
            <a:off x="7214261" y="2092531"/>
            <a:ext cx="685846" cy="685846"/>
            <a:chOff x="1349051" y="2831422"/>
            <a:chExt cx="1600200" cy="1600200"/>
          </a:xfrm>
        </p:grpSpPr>
        <p:sp>
          <p:nvSpPr>
            <p:cNvPr id="291" name="Google Shape;291;g2d57d3a159a_1_14"/>
            <p:cNvSpPr/>
            <p:nvPr/>
          </p:nvSpPr>
          <p:spPr>
            <a:xfrm>
              <a:off x="1349051" y="2831422"/>
              <a:ext cx="1600200" cy="16002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pic>
          <p:nvPicPr>
            <p:cNvPr id="292" name="Google Shape;292;g2d57d3a159a_1_1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671217" y="3027539"/>
              <a:ext cx="955868" cy="120796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3" name="Google Shape;293;g2d57d3a159a_1_14"/>
          <p:cNvGrpSpPr/>
          <p:nvPr/>
        </p:nvGrpSpPr>
        <p:grpSpPr>
          <a:xfrm>
            <a:off x="7620826" y="1250184"/>
            <a:ext cx="685846" cy="685846"/>
            <a:chOff x="-965391" y="2917668"/>
            <a:chExt cx="1600200" cy="1600200"/>
          </a:xfrm>
        </p:grpSpPr>
        <p:sp>
          <p:nvSpPr>
            <p:cNvPr id="294" name="Google Shape;294;g2d57d3a159a_1_14"/>
            <p:cNvSpPr/>
            <p:nvPr/>
          </p:nvSpPr>
          <p:spPr>
            <a:xfrm>
              <a:off x="-965391" y="2917668"/>
              <a:ext cx="1600200" cy="16002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 baseline="-25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pic>
          <p:nvPicPr>
            <p:cNvPr id="295" name="Google Shape;295;g2d57d3a159a_1_1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-850984" y="3597118"/>
              <a:ext cx="1371600" cy="2413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6" name="Google Shape;296;g2d57d3a159a_1_14"/>
          <p:cNvSpPr/>
          <p:nvPr/>
        </p:nvSpPr>
        <p:spPr>
          <a:xfrm>
            <a:off x="9881309" y="4100711"/>
            <a:ext cx="665400" cy="665400"/>
          </a:xfrm>
          <a:prstGeom prst="ellipse">
            <a:avLst/>
          </a:prstGeom>
          <a:noFill/>
          <a:ln w="381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297" name="Google Shape;297;g2d57d3a159a_1_14"/>
          <p:cNvGrpSpPr/>
          <p:nvPr/>
        </p:nvGrpSpPr>
        <p:grpSpPr>
          <a:xfrm>
            <a:off x="8164564" y="3585659"/>
            <a:ext cx="685776" cy="685846"/>
            <a:chOff x="146356" y="1072048"/>
            <a:chExt cx="1597800" cy="1600200"/>
          </a:xfrm>
        </p:grpSpPr>
        <p:pic>
          <p:nvPicPr>
            <p:cNvPr id="298" name="Google Shape;298;g2d57d3a159a_1_1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92127" y="1142446"/>
              <a:ext cx="1503676" cy="12336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g2d57d3a159a_1_14"/>
            <p:cNvSpPr/>
            <p:nvPr/>
          </p:nvSpPr>
          <p:spPr>
            <a:xfrm>
              <a:off x="146356" y="1072048"/>
              <a:ext cx="1597800" cy="16002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grpSp>
        <p:nvGrpSpPr>
          <p:cNvPr id="300" name="Google Shape;300;g2d57d3a159a_1_14"/>
          <p:cNvGrpSpPr/>
          <p:nvPr/>
        </p:nvGrpSpPr>
        <p:grpSpPr>
          <a:xfrm>
            <a:off x="8237970" y="1990515"/>
            <a:ext cx="685920" cy="685920"/>
            <a:chOff x="5271408" y="2064327"/>
            <a:chExt cx="2081700" cy="2081700"/>
          </a:xfrm>
        </p:grpSpPr>
        <p:sp>
          <p:nvSpPr>
            <p:cNvPr id="301" name="Google Shape;301;g2d57d3a159a_1_14"/>
            <p:cNvSpPr/>
            <p:nvPr/>
          </p:nvSpPr>
          <p:spPr>
            <a:xfrm>
              <a:off x="5271408" y="2064327"/>
              <a:ext cx="2081700" cy="20817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pic>
          <p:nvPicPr>
            <p:cNvPr id="302" name="Google Shape;302;g2d57d3a159a_1_1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680267" y="2281322"/>
              <a:ext cx="1263841" cy="164757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3" name="Google Shape;303;g2d57d3a159a_1_14"/>
          <p:cNvGrpSpPr/>
          <p:nvPr/>
        </p:nvGrpSpPr>
        <p:grpSpPr>
          <a:xfrm>
            <a:off x="8746412" y="2849773"/>
            <a:ext cx="685846" cy="685915"/>
            <a:chOff x="4417596" y="948579"/>
            <a:chExt cx="1600200" cy="1628865"/>
          </a:xfrm>
        </p:grpSpPr>
        <p:pic>
          <p:nvPicPr>
            <p:cNvPr id="304" name="Google Shape;304;g2d57d3a159a_1_1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4417596" y="977244"/>
              <a:ext cx="1600200" cy="1600200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305" name="Google Shape;305;g2d57d3a159a_1_14"/>
            <p:cNvSpPr/>
            <p:nvPr/>
          </p:nvSpPr>
          <p:spPr>
            <a:xfrm>
              <a:off x="4417596" y="948579"/>
              <a:ext cx="1600200" cy="16002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grpSp>
        <p:nvGrpSpPr>
          <p:cNvPr id="306" name="Google Shape;306;g2d57d3a159a_1_14"/>
          <p:cNvGrpSpPr/>
          <p:nvPr/>
        </p:nvGrpSpPr>
        <p:grpSpPr>
          <a:xfrm>
            <a:off x="7363966" y="4431839"/>
            <a:ext cx="685846" cy="685846"/>
            <a:chOff x="7136139" y="3195330"/>
            <a:chExt cx="1600200" cy="1600200"/>
          </a:xfrm>
        </p:grpSpPr>
        <p:sp>
          <p:nvSpPr>
            <p:cNvPr id="307" name="Google Shape;307;g2d57d3a159a_1_14"/>
            <p:cNvSpPr/>
            <p:nvPr/>
          </p:nvSpPr>
          <p:spPr>
            <a:xfrm>
              <a:off x="7136139" y="3195330"/>
              <a:ext cx="1600200" cy="16002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pic>
          <p:nvPicPr>
            <p:cNvPr id="308" name="Google Shape;308;g2d57d3a159a_1_1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7299143" y="3346460"/>
              <a:ext cx="1358900" cy="1257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9" name="Google Shape;309;g2d57d3a159a_1_14"/>
          <p:cNvGrpSpPr/>
          <p:nvPr/>
        </p:nvGrpSpPr>
        <p:grpSpPr>
          <a:xfrm>
            <a:off x="8988005" y="1344691"/>
            <a:ext cx="685846" cy="685846"/>
            <a:chOff x="7188832" y="1088579"/>
            <a:chExt cx="1600200" cy="1600200"/>
          </a:xfrm>
        </p:grpSpPr>
        <p:sp>
          <p:nvSpPr>
            <p:cNvPr id="310" name="Google Shape;310;g2d57d3a159a_1_14"/>
            <p:cNvSpPr/>
            <p:nvPr/>
          </p:nvSpPr>
          <p:spPr>
            <a:xfrm>
              <a:off x="7188832" y="1088579"/>
              <a:ext cx="1600200" cy="16002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pic>
          <p:nvPicPr>
            <p:cNvPr id="311" name="Google Shape;311;g2d57d3a159a_1_1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7306930" y="1729070"/>
              <a:ext cx="1364004" cy="42448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12" name="Google Shape;312;g2d57d3a159a_1_14"/>
          <p:cNvGrpSpPr/>
          <p:nvPr/>
        </p:nvGrpSpPr>
        <p:grpSpPr>
          <a:xfrm>
            <a:off x="9131156" y="3626238"/>
            <a:ext cx="685810" cy="685842"/>
            <a:chOff x="7418501" y="1039325"/>
            <a:chExt cx="1604609" cy="1598700"/>
          </a:xfrm>
        </p:grpSpPr>
        <p:pic>
          <p:nvPicPr>
            <p:cNvPr id="313" name="Google Shape;313;g2d57d3a159a_1_1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7418501" y="1202744"/>
              <a:ext cx="1590714" cy="12914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4" name="Google Shape;314;g2d57d3a159a_1_14"/>
            <p:cNvSpPr/>
            <p:nvPr/>
          </p:nvSpPr>
          <p:spPr>
            <a:xfrm>
              <a:off x="7424410" y="1039325"/>
              <a:ext cx="1598700" cy="1598700"/>
            </a:xfrm>
            <a:prstGeom prst="ellipse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sp>
        <p:nvSpPr>
          <p:cNvPr id="315" name="Google Shape;315;g2d57d3a159a_1_14"/>
          <p:cNvSpPr/>
          <p:nvPr/>
        </p:nvSpPr>
        <p:spPr>
          <a:xfrm>
            <a:off x="9782675" y="2941618"/>
            <a:ext cx="685800" cy="685800"/>
          </a:xfrm>
          <a:prstGeom prst="ellipse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 baseline="-250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16" name="Google Shape;316;g2d57d3a159a_1_14"/>
          <p:cNvSpPr/>
          <p:nvPr/>
        </p:nvSpPr>
        <p:spPr>
          <a:xfrm>
            <a:off x="8418571" y="1199273"/>
            <a:ext cx="456600" cy="45660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17" name="Google Shape;317;g2d57d3a159a_1_14"/>
          <p:cNvSpPr/>
          <p:nvPr/>
        </p:nvSpPr>
        <p:spPr>
          <a:xfrm>
            <a:off x="9241110" y="2246989"/>
            <a:ext cx="456600" cy="456600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18" name="Google Shape;318;g2d57d3a159a_1_14"/>
          <p:cNvSpPr/>
          <p:nvPr/>
        </p:nvSpPr>
        <p:spPr>
          <a:xfrm>
            <a:off x="8167224" y="2767600"/>
            <a:ext cx="456600" cy="45660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19" name="Google Shape;319;g2d57d3a159a_1_14"/>
          <p:cNvSpPr/>
          <p:nvPr/>
        </p:nvSpPr>
        <p:spPr>
          <a:xfrm>
            <a:off x="8220219" y="4537730"/>
            <a:ext cx="456600" cy="45660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20" name="Google Shape;320;g2d57d3a159a_1_14"/>
          <p:cNvSpPr/>
          <p:nvPr/>
        </p:nvSpPr>
        <p:spPr>
          <a:xfrm>
            <a:off x="7353200" y="3779507"/>
            <a:ext cx="456600" cy="45660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21" name="Google Shape;321;g2d57d3a159a_1_14"/>
          <p:cNvSpPr/>
          <p:nvPr/>
        </p:nvSpPr>
        <p:spPr>
          <a:xfrm>
            <a:off x="6739542" y="2645815"/>
            <a:ext cx="456600" cy="45660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22" name="Google Shape;322;g2d57d3a159a_1_14"/>
          <p:cNvSpPr/>
          <p:nvPr/>
        </p:nvSpPr>
        <p:spPr>
          <a:xfrm>
            <a:off x="7111778" y="1617236"/>
            <a:ext cx="456600" cy="45660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23" name="Google Shape;323;g2d57d3a159a_1_14"/>
          <p:cNvSpPr/>
          <p:nvPr/>
        </p:nvSpPr>
        <p:spPr>
          <a:xfrm>
            <a:off x="10384967" y="3598850"/>
            <a:ext cx="456600" cy="456600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24" name="Google Shape;324;g2d57d3a159a_1_14"/>
          <p:cNvSpPr/>
          <p:nvPr/>
        </p:nvSpPr>
        <p:spPr>
          <a:xfrm>
            <a:off x="9563126" y="4723837"/>
            <a:ext cx="456600" cy="456600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325" name="Google Shape;325;g2d57d3a159a_1_14"/>
          <p:cNvGrpSpPr/>
          <p:nvPr/>
        </p:nvGrpSpPr>
        <p:grpSpPr>
          <a:xfrm>
            <a:off x="6545372" y="3369569"/>
            <a:ext cx="708657" cy="685800"/>
            <a:chOff x="7475134" y="3653294"/>
            <a:chExt cx="944876" cy="914400"/>
          </a:xfrm>
        </p:grpSpPr>
        <p:sp>
          <p:nvSpPr>
            <p:cNvPr id="326" name="Google Shape;326;g2d57d3a159a_1_14"/>
            <p:cNvSpPr/>
            <p:nvPr/>
          </p:nvSpPr>
          <p:spPr>
            <a:xfrm>
              <a:off x="7475134" y="3653294"/>
              <a:ext cx="914400" cy="9144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pic>
          <p:nvPicPr>
            <p:cNvPr id="327" name="Google Shape;327;g2d57d3a159a_1_1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7597050" y="3773077"/>
              <a:ext cx="822960" cy="67894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28" name="Google Shape;328;g2d57d3a159a_1_1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863251" y="2968972"/>
            <a:ext cx="524636" cy="6172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9" name="Google Shape;329;g2d57d3a159a_1_14"/>
          <p:cNvGrpSpPr/>
          <p:nvPr/>
        </p:nvGrpSpPr>
        <p:grpSpPr>
          <a:xfrm>
            <a:off x="8765371" y="4402749"/>
            <a:ext cx="708790" cy="708901"/>
            <a:chOff x="-4241451" y="-241923"/>
            <a:chExt cx="1907400" cy="1907700"/>
          </a:xfrm>
        </p:grpSpPr>
        <p:sp>
          <p:nvSpPr>
            <p:cNvPr id="330" name="Google Shape;330;g2d57d3a159a_1_14"/>
            <p:cNvSpPr/>
            <p:nvPr/>
          </p:nvSpPr>
          <p:spPr>
            <a:xfrm>
              <a:off x="-4241451" y="-241923"/>
              <a:ext cx="1907400" cy="1907700"/>
            </a:xfrm>
            <a:prstGeom prst="ellipse">
              <a:avLst/>
            </a:prstGeom>
            <a:noFill/>
            <a:ln w="38100" cap="flat" cmpd="sng">
              <a:solidFill>
                <a:srgbClr val="334F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pic>
          <p:nvPicPr>
            <p:cNvPr id="331" name="Google Shape;331;g2d57d3a159a_1_14"/>
            <p:cNvPicPr preferRelativeResize="0"/>
            <p:nvPr/>
          </p:nvPicPr>
          <p:blipFill rotWithShape="1">
            <a:blip r:embed="rId16">
              <a:alphaModFix/>
            </a:blip>
            <a:srcRect l="27601" r="52011"/>
            <a:stretch/>
          </p:blipFill>
          <p:spPr>
            <a:xfrm>
              <a:off x="-3803149" y="-16529"/>
              <a:ext cx="1030800" cy="7331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2" name="Google Shape;332;g2d57d3a159a_1_14"/>
            <p:cNvPicPr preferRelativeResize="0"/>
            <p:nvPr/>
          </p:nvPicPr>
          <p:blipFill rotWithShape="1">
            <a:blip r:embed="rId16">
              <a:alphaModFix/>
            </a:blip>
            <a:srcRect l="46925" t="15966" r="5703"/>
            <a:stretch/>
          </p:blipFill>
          <p:spPr>
            <a:xfrm>
              <a:off x="-4087850" y="819400"/>
              <a:ext cx="1600200" cy="411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3" name="Google Shape;333;g2d57d3a159a_1_14"/>
          <p:cNvSpPr/>
          <p:nvPr/>
        </p:nvSpPr>
        <p:spPr>
          <a:xfrm>
            <a:off x="4139387" y="5399030"/>
            <a:ext cx="3429000" cy="8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Calibri"/>
              <a:buNone/>
            </a:pPr>
            <a:r>
              <a:rPr lang="es-CO" sz="2400" i="0" u="none" strike="noStrike" cap="none">
                <a:solidFill>
                  <a:schemeClr val="dk1"/>
                </a:solidFill>
              </a:rPr>
              <a:t>40+ Grupos</a:t>
            </a:r>
            <a:endParaRPr sz="1050" i="0" u="none" strike="noStrike" cap="none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Calibri"/>
              <a:buNone/>
            </a:pPr>
            <a:r>
              <a:rPr lang="es-CO" sz="2400" i="0" u="none" strike="noStrike" cap="none">
                <a:solidFill>
                  <a:schemeClr val="dk1"/>
                </a:solidFill>
              </a:rPr>
              <a:t> 100+ Programas</a:t>
            </a:r>
            <a:endParaRPr sz="1050" i="0" u="none" strike="noStrike" cap="none">
              <a:solidFill>
                <a:schemeClr val="dk1"/>
              </a:solidFill>
            </a:endParaRPr>
          </a:p>
        </p:txBody>
      </p:sp>
      <p:sp>
        <p:nvSpPr>
          <p:cNvPr id="334" name="Google Shape;334;g2d57d3a159a_1_14"/>
          <p:cNvSpPr txBox="1"/>
          <p:nvPr/>
        </p:nvSpPr>
        <p:spPr>
          <a:xfrm>
            <a:off x="531000" y="345525"/>
            <a:ext cx="5874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Ecosistema del MIT</a:t>
            </a:r>
            <a:endParaRPr sz="3600" b="1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35" name="Google Shape;335;g2d57d3a159a_1_14"/>
          <p:cNvSpPr/>
          <p:nvPr/>
        </p:nvSpPr>
        <p:spPr>
          <a:xfrm>
            <a:off x="9862936" y="1990678"/>
            <a:ext cx="708900" cy="685500"/>
          </a:xfrm>
          <a:prstGeom prst="ellipse">
            <a:avLst/>
          </a:prstGeom>
          <a:noFill/>
          <a:ln w="38100" cap="flat" cmpd="sng">
            <a:solidFill>
              <a:srgbClr val="334F5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36" name="Google Shape;336;g2d57d3a159a_1_1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0268349" y="1424025"/>
            <a:ext cx="1756544" cy="8078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7" name="Google Shape;337;g2d57d3a159a_1_14"/>
          <p:cNvCxnSpPr/>
          <p:nvPr/>
        </p:nvCxnSpPr>
        <p:spPr>
          <a:xfrm flipH="1">
            <a:off x="9862936" y="1424028"/>
            <a:ext cx="427800" cy="843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" name="Google Shape;338;g2d57d3a159a_1_14"/>
          <p:cNvCxnSpPr>
            <a:endCxn id="335" idx="4"/>
          </p:cNvCxnSpPr>
          <p:nvPr/>
        </p:nvCxnSpPr>
        <p:spPr>
          <a:xfrm flipH="1">
            <a:off x="10217386" y="2246578"/>
            <a:ext cx="1858500" cy="429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g2d57d3a159a_1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g2d57d3a159a_1_0"/>
          <p:cNvSpPr/>
          <p:nvPr/>
        </p:nvSpPr>
        <p:spPr>
          <a:xfrm>
            <a:off x="531000" y="2899733"/>
            <a:ext cx="11130000" cy="17271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762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243825" rIns="121900" bIns="121900" anchor="ctr" anchorCtr="0">
            <a:noAutofit/>
          </a:bodyPr>
          <a:lstStyle/>
          <a:p>
            <a:pPr marL="12700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-CO" sz="2300" b="1">
                <a:latin typeface="Roboto"/>
                <a:ea typeface="Roboto"/>
                <a:cs typeface="Roboto"/>
                <a:sym typeface="Roboto"/>
              </a:rPr>
              <a:t>Creando experiencias de aprendizaje significativas para jóvenes, educadores y líderes de todo el mundo a través del co-diseño, el desarrollo de capacidades y un trabajo impactante a gran escala.</a:t>
            </a:r>
            <a:endParaRPr sz="23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45" name="Google Shape;345;g2d57d3a159a_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0975" y="636250"/>
            <a:ext cx="6828877" cy="13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g31297e200b3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g31297e200b3_0_0"/>
          <p:cNvSpPr/>
          <p:nvPr/>
        </p:nvSpPr>
        <p:spPr>
          <a:xfrm>
            <a:off x="531000" y="1483861"/>
            <a:ext cx="11130000" cy="20019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762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243825" rIns="121900" bIns="121900" anchor="ctr" anchorCtr="0">
            <a:noAutofit/>
          </a:bodyPr>
          <a:lstStyle/>
          <a:p>
            <a:pPr marL="127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2300" b="1">
                <a:latin typeface="Roboto"/>
                <a:ea typeface="Roboto"/>
                <a:cs typeface="Roboto"/>
                <a:sym typeface="Roboto"/>
              </a:rPr>
              <a:t>Misión</a:t>
            </a:r>
            <a:endParaRPr sz="2300" b="1">
              <a:latin typeface="Roboto"/>
              <a:ea typeface="Roboto"/>
              <a:cs typeface="Roboto"/>
              <a:sym typeface="Roboto"/>
            </a:endParaRPr>
          </a:p>
          <a:p>
            <a:pPr marL="12700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2300">
                <a:latin typeface="Roboto"/>
                <a:ea typeface="Roboto"/>
                <a:cs typeface="Roboto"/>
                <a:sym typeface="Roboto"/>
              </a:rPr>
              <a:t>Crear experiencias de aprendizaje significativas para estudiantes jóvenes, educadores y líderes de todo el mundo a través del diseño conjunto, el desarrollo de capacidades y un trabajo impactante a gran escala.</a:t>
            </a:r>
            <a:endParaRPr sz="2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2" name="Google Shape;352;g31297e200b3_0_0"/>
          <p:cNvSpPr txBox="1"/>
          <p:nvPr/>
        </p:nvSpPr>
        <p:spPr>
          <a:xfrm>
            <a:off x="531000" y="345525"/>
            <a:ext cx="4976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Misión y Visión</a:t>
            </a:r>
            <a:endParaRPr/>
          </a:p>
        </p:txBody>
      </p:sp>
      <p:sp>
        <p:nvSpPr>
          <p:cNvPr id="353" name="Google Shape;353;g31297e200b3_0_0"/>
          <p:cNvSpPr/>
          <p:nvPr/>
        </p:nvSpPr>
        <p:spPr>
          <a:xfrm>
            <a:off x="531000" y="3733458"/>
            <a:ext cx="11130000" cy="17271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762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243825" rIns="121900" bIns="121900" anchor="ctr" anchorCtr="0">
            <a:noAutofit/>
          </a:bodyPr>
          <a:lstStyle/>
          <a:p>
            <a:pPr marL="127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2300" b="1">
                <a:latin typeface="Roboto"/>
                <a:ea typeface="Roboto"/>
                <a:cs typeface="Roboto"/>
                <a:sym typeface="Roboto"/>
              </a:rPr>
              <a:t>Visión</a:t>
            </a:r>
            <a:endParaRPr sz="2300" b="1">
              <a:latin typeface="Roboto"/>
              <a:ea typeface="Roboto"/>
              <a:cs typeface="Roboto"/>
              <a:sym typeface="Roboto"/>
            </a:endParaRPr>
          </a:p>
          <a:p>
            <a:pPr marL="12700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s-CO" sz="2300">
                <a:latin typeface="Roboto"/>
                <a:ea typeface="Roboto"/>
                <a:cs typeface="Roboto"/>
                <a:sym typeface="Roboto"/>
              </a:rPr>
              <a:t>Transformar la educación de los jóvenes estudiantes de todo el mundo para darle un mayor propósito, significado e impacto.</a:t>
            </a:r>
            <a:endParaRPr sz="23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g31297e200b3_0_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g31297e200b3_0_13"/>
          <p:cNvSpPr txBox="1"/>
          <p:nvPr/>
        </p:nvSpPr>
        <p:spPr>
          <a:xfrm>
            <a:off x="531000" y="345525"/>
            <a:ext cx="4976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Cómo Trabajamos</a:t>
            </a:r>
            <a:endParaRPr/>
          </a:p>
        </p:txBody>
      </p:sp>
      <p:sp>
        <p:nvSpPr>
          <p:cNvPr id="360" name="Google Shape;360;g31297e200b3_0_13"/>
          <p:cNvSpPr/>
          <p:nvPr/>
        </p:nvSpPr>
        <p:spPr>
          <a:xfrm>
            <a:off x="358600" y="1229826"/>
            <a:ext cx="11474700" cy="47637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762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361" name="Google Shape;361;g31297e200b3_0_13"/>
          <p:cNvSpPr txBox="1"/>
          <p:nvPr/>
        </p:nvSpPr>
        <p:spPr>
          <a:xfrm>
            <a:off x="465200" y="1069033"/>
            <a:ext cx="11261700" cy="49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609600" lvl="0" indent="-4254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</a:pPr>
            <a:r>
              <a:rPr lang="es-CO" sz="1900" b="1">
                <a:latin typeface="Roboto"/>
                <a:ea typeface="Roboto"/>
                <a:cs typeface="Roboto"/>
                <a:sym typeface="Roboto"/>
              </a:rPr>
              <a:t>Proyectos y programas: </a:t>
            </a:r>
            <a:r>
              <a:rPr lang="es-CO" sz="1900">
                <a:latin typeface="Roboto"/>
                <a:ea typeface="Roboto"/>
                <a:cs typeface="Roboto"/>
                <a:sym typeface="Roboto"/>
              </a:rPr>
              <a:t>trabajo colaborativo con organizaciones externas para lograr un objetivo de proyecto y programas dirigidos por el grupo pK-12 @ Open Learning para audiencias objetivo específicas (normalmente estudiantes o profesores)</a:t>
            </a:r>
            <a:endParaRPr sz="19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09600" lvl="0" indent="-425450" algn="l" rtl="0">
              <a:lnSpc>
                <a:spcPct val="10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</a:pPr>
            <a:r>
              <a:rPr lang="es-CO" sz="1900" b="1">
                <a:latin typeface="Roboto"/>
                <a:ea typeface="Roboto"/>
                <a:cs typeface="Roboto"/>
                <a:sym typeface="Roboto"/>
              </a:rPr>
              <a:t>Subvenciones</a:t>
            </a:r>
            <a:r>
              <a:rPr lang="es-CO" sz="1900">
                <a:latin typeface="Roboto"/>
                <a:ea typeface="Roboto"/>
                <a:cs typeface="Roboto"/>
                <a:sym typeface="Roboto"/>
              </a:rPr>
              <a:t>: financiación para desarrollar planes de estudio y programas para audiencias K-12</a:t>
            </a:r>
            <a:endParaRPr sz="19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09600" lvl="0" indent="-425450" algn="l" rtl="0">
              <a:lnSpc>
                <a:spcPct val="10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</a:pPr>
            <a:r>
              <a:rPr lang="es-CO" sz="1900" b="1">
                <a:latin typeface="Roboto"/>
                <a:ea typeface="Roboto"/>
                <a:cs typeface="Roboto"/>
                <a:sym typeface="Roboto"/>
              </a:rPr>
              <a:t>Informes e investigaciones: </a:t>
            </a:r>
            <a:r>
              <a:rPr lang="es-CO" sz="1900">
                <a:latin typeface="Roboto"/>
                <a:ea typeface="Roboto"/>
                <a:cs typeface="Roboto"/>
                <a:sym typeface="Roboto"/>
              </a:rPr>
              <a:t>informes, investigaciones y documentos técnicos producidos por K-12</a:t>
            </a:r>
            <a:endParaRPr sz="19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09600" lvl="0" indent="-425450" algn="l" rtl="0">
              <a:lnSpc>
                <a:spcPct val="10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</a:pPr>
            <a:r>
              <a:rPr lang="es-CO" sz="1900" b="1">
                <a:latin typeface="Roboto"/>
                <a:ea typeface="Roboto"/>
                <a:cs typeface="Roboto"/>
                <a:sym typeface="Roboto"/>
              </a:rPr>
              <a:t>Plan de estudios y recursos: </a:t>
            </a:r>
            <a:r>
              <a:rPr lang="es-CO" sz="1900">
                <a:latin typeface="Roboto"/>
                <a:ea typeface="Roboto"/>
                <a:cs typeface="Roboto"/>
                <a:sym typeface="Roboto"/>
              </a:rPr>
              <a:t>planes de estudio y recursos desarrollados K-12 disponibles para que los utilicen los educadores en cualquier lugar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marL="609600" lvl="0" indent="-425450" algn="l" rtl="0">
              <a:lnSpc>
                <a:spcPct val="10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</a:pPr>
            <a:r>
              <a:rPr lang="es-CO" sz="1900" b="1">
                <a:latin typeface="Roboto"/>
                <a:ea typeface="Roboto"/>
                <a:cs typeface="Roboto"/>
                <a:sym typeface="Roboto"/>
              </a:rPr>
              <a:t>Enseñanza: </a:t>
            </a:r>
            <a:r>
              <a:rPr lang="es-CO" sz="1900">
                <a:latin typeface="Roboto"/>
                <a:ea typeface="Roboto"/>
                <a:cs typeface="Roboto"/>
                <a:sym typeface="Roboto"/>
              </a:rPr>
              <a:t>clase de arquitectura de aprendizaje de MIT Comparative Media Studies, “Arquitectura de aprendizaje STEAM: un marco para la innovación educativa”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marL="609600" lvl="0" indent="-425450" algn="l" rtl="0">
              <a:lnSpc>
                <a:spcPct val="105000"/>
              </a:lnSpc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1900"/>
              <a:buChar char="●"/>
            </a:pPr>
            <a:r>
              <a:rPr lang="es-CO" sz="1900" b="1">
                <a:latin typeface="Roboto"/>
                <a:ea typeface="Roboto"/>
                <a:cs typeface="Roboto"/>
                <a:sym typeface="Roboto"/>
              </a:rPr>
              <a:t>Apoyo a los esfuerzos K-12 en todo el MIT: </a:t>
            </a:r>
            <a:r>
              <a:rPr lang="es-CO" sz="1900">
                <a:latin typeface="Roboto"/>
                <a:ea typeface="Roboto"/>
                <a:cs typeface="Roboto"/>
                <a:sym typeface="Roboto"/>
              </a:rPr>
              <a:t>almuerzos de K-12 en todo el instituto, boletín informativo, nueva iniciativa K-12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g31297e200b3_0_8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g31297e200b3_0_854"/>
          <p:cNvSpPr txBox="1"/>
          <p:nvPr/>
        </p:nvSpPr>
        <p:spPr>
          <a:xfrm>
            <a:off x="531000" y="345525"/>
            <a:ext cx="4976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Cómo Trabajamos</a:t>
            </a:r>
            <a:endParaRPr/>
          </a:p>
        </p:txBody>
      </p:sp>
      <p:sp>
        <p:nvSpPr>
          <p:cNvPr id="368" name="Google Shape;368;g31297e200b3_0_854"/>
          <p:cNvSpPr/>
          <p:nvPr/>
        </p:nvSpPr>
        <p:spPr>
          <a:xfrm>
            <a:off x="434800" y="1153625"/>
            <a:ext cx="5148900" cy="47637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762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369" name="Google Shape;369;g31297e200b3_0_854"/>
          <p:cNvSpPr txBox="1"/>
          <p:nvPr/>
        </p:nvSpPr>
        <p:spPr>
          <a:xfrm>
            <a:off x="541400" y="1069025"/>
            <a:ext cx="4822200" cy="49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609600" lvl="0" indent="-4191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s-CO" sz="1800"/>
              <a:t>Las universidades como plataformas para la transformación de ecosistemas.</a:t>
            </a:r>
            <a:endParaRPr sz="1800"/>
          </a:p>
          <a:p>
            <a:pPr marL="609600" lvl="0" indent="-419100" algn="l" rtl="0">
              <a:lnSpc>
                <a:spcPct val="10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s-CO" sz="1800"/>
              <a:t>Co-diseño y Co-creación</a:t>
            </a:r>
            <a:endParaRPr sz="1800"/>
          </a:p>
          <a:p>
            <a:pPr marL="1219200" lvl="1" indent="-419100" algn="l" rtl="0">
              <a:lnSpc>
                <a:spcPct val="10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lphaLcPeriod"/>
            </a:pPr>
            <a:r>
              <a:rPr lang="es-CO" sz="1800"/>
              <a:t>“El proceso de co-diseño enfatiza la co-creación inclusiva y el desarrollo de capacidades al diseñar para y con las comunidades locales que se ven afectadas por los desafíos identificados”.</a:t>
            </a:r>
            <a:endParaRPr sz="1800"/>
          </a:p>
          <a:p>
            <a:pPr marL="609600" lvl="0" indent="-419100" algn="l" rtl="0">
              <a:lnSpc>
                <a:spcPct val="10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s-CO" sz="1800"/>
              <a:t>Tecnologías y Transformación Digital</a:t>
            </a:r>
            <a:endParaRPr sz="1800"/>
          </a:p>
          <a:p>
            <a:pPr marL="609600" lvl="0" indent="-419100" algn="l" rtl="0">
              <a:lnSpc>
                <a:spcPct val="105000"/>
              </a:lnSpc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1800"/>
              <a:buAutoNum type="arabicPeriod"/>
            </a:pPr>
            <a:r>
              <a:rPr lang="es-CO" sz="1800"/>
              <a:t>Evidencia y toma de decisiones</a:t>
            </a:r>
            <a:endParaRPr sz="1800"/>
          </a:p>
        </p:txBody>
      </p:sp>
      <p:sp>
        <p:nvSpPr>
          <p:cNvPr id="370" name="Google Shape;370;g31297e200b3_0_854"/>
          <p:cNvSpPr txBox="1"/>
          <p:nvPr/>
        </p:nvSpPr>
        <p:spPr>
          <a:xfrm>
            <a:off x="6219325" y="5674850"/>
            <a:ext cx="29841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600">
                <a:solidFill>
                  <a:srgbClr val="596674"/>
                </a:solidFill>
              </a:rPr>
              <a:t>Crédito a Elizabeth Hoffecker (</a:t>
            </a:r>
            <a:r>
              <a:rPr lang="es-CO" sz="1600" u="sng">
                <a:solidFill>
                  <a:srgbClr val="596674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https://d-lab.mit.edu/</a:t>
            </a:r>
            <a:r>
              <a:rPr lang="es-CO" sz="1600">
                <a:solidFill>
                  <a:srgbClr val="596674"/>
                </a:solidFill>
              </a:rPr>
              <a:t>)</a:t>
            </a:r>
            <a:endParaRPr sz="1600"/>
          </a:p>
        </p:txBody>
      </p:sp>
      <p:pic>
        <p:nvPicPr>
          <p:cNvPr id="371" name="Google Shape;371;g31297e200b3_0_854"/>
          <p:cNvPicPr preferRelativeResize="0"/>
          <p:nvPr/>
        </p:nvPicPr>
        <p:blipFill rotWithShape="1">
          <a:blip r:embed="rId5">
            <a:alphaModFix/>
          </a:blip>
          <a:srcRect b="7458"/>
          <a:stretch/>
        </p:blipFill>
        <p:spPr>
          <a:xfrm>
            <a:off x="6409100" y="1047750"/>
            <a:ext cx="4762500" cy="440725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g31297e200b3_0_854"/>
          <p:cNvSpPr/>
          <p:nvPr/>
        </p:nvSpPr>
        <p:spPr>
          <a:xfrm rot="-5400000" flipH="1">
            <a:off x="-1263225" y="3794050"/>
            <a:ext cx="3353400" cy="659400"/>
          </a:xfrm>
          <a:prstGeom prst="uturnArrow">
            <a:avLst>
              <a:gd name="adj1" fmla="val 16502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g31297e200b3_0_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8" name="Google Shape;378;g31297e200b3_0_29"/>
          <p:cNvCxnSpPr/>
          <p:nvPr/>
        </p:nvCxnSpPr>
        <p:spPr>
          <a:xfrm>
            <a:off x="3730941" y="3337609"/>
            <a:ext cx="0" cy="3735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79" name="Google Shape;379;g31297e200b3_0_29"/>
          <p:cNvSpPr txBox="1"/>
          <p:nvPr/>
        </p:nvSpPr>
        <p:spPr>
          <a:xfrm>
            <a:off x="3814951" y="3198167"/>
            <a:ext cx="58104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500" b="1">
                <a:solidFill>
                  <a:schemeClr val="lt1"/>
                </a:solidFill>
              </a:rPr>
              <a:t>Escuela Laboratorio STEAM, Belice</a:t>
            </a:r>
            <a:endParaRPr sz="4500" b="1">
              <a:solidFill>
                <a:schemeClr val="lt1"/>
              </a:solidFill>
            </a:endParaRPr>
          </a:p>
        </p:txBody>
      </p:sp>
      <p:pic>
        <p:nvPicPr>
          <p:cNvPr id="380" name="Google Shape;380;g31297e200b3_0_29" descr="Icon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30941" y="2438996"/>
            <a:ext cx="759171" cy="759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g31297e200b3_0_3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g31297e200b3_0_380"/>
          <p:cNvPicPr preferRelativeResize="0"/>
          <p:nvPr/>
        </p:nvPicPr>
        <p:blipFill rotWithShape="1">
          <a:blip r:embed="rId4">
            <a:alphaModFix amt="33000"/>
          </a:blip>
          <a:srcRect/>
          <a:stretch/>
        </p:blipFill>
        <p:spPr>
          <a:xfrm>
            <a:off x="5029200" y="434976"/>
            <a:ext cx="4185488" cy="5561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g31297e200b3_0_38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9461" y="827418"/>
            <a:ext cx="5375454" cy="1563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g31297e200b3_0_38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3017" y="2526823"/>
            <a:ext cx="5087362" cy="2852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g31297e200b3_0_4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g31297e200b3_0_412" title="test "/>
          <p:cNvSpPr txBox="1"/>
          <p:nvPr/>
        </p:nvSpPr>
        <p:spPr>
          <a:xfrm>
            <a:off x="5924600" y="3529224"/>
            <a:ext cx="5049300" cy="18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CO" sz="1700" i="0" u="none" strike="noStrike" cap="none">
                <a:solidFill>
                  <a:srgbClr val="596674"/>
                </a:solidFill>
              </a:rPr>
              <a:t>Estudiante</a:t>
            </a:r>
            <a:endParaRPr sz="1500" i="0" u="none" strike="noStrike" cap="none">
              <a:solidFill>
                <a:srgbClr val="596674"/>
              </a:solidFill>
            </a:endParaRPr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s-CO" sz="1500" i="0" u="none" strike="noStrike" cap="none">
                <a:solidFill>
                  <a:srgbClr val="596674"/>
                </a:solidFill>
              </a:rPr>
              <a:t>Pensador beliceño/global con buenas bases. Con habilidades de innovación</a:t>
            </a:r>
            <a:r>
              <a:rPr lang="es-CO" sz="1500">
                <a:solidFill>
                  <a:srgbClr val="596674"/>
                </a:solidFill>
              </a:rPr>
              <a:t>, </a:t>
            </a:r>
            <a:r>
              <a:rPr lang="es-CO" sz="1500" i="0" u="none" strike="noStrike" cap="none">
                <a:solidFill>
                  <a:srgbClr val="596674"/>
                </a:solidFill>
              </a:rPr>
              <a:t>pensamiento crítico, solución a problemas y líder</a:t>
            </a:r>
            <a:r>
              <a:rPr lang="es-CO" sz="1500">
                <a:solidFill>
                  <a:srgbClr val="596674"/>
                </a:solidFill>
              </a:rPr>
              <a:t>.</a:t>
            </a:r>
            <a:endParaRPr sz="1500"/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s-CO" sz="1500" i="0" u="none" strike="noStrike" cap="none">
                <a:solidFill>
                  <a:srgbClr val="596674"/>
                </a:solidFill>
              </a:rPr>
              <a:t>Alfabetizado tecnológicamente</a:t>
            </a:r>
            <a:endParaRPr sz="1500"/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s-CO" sz="1500" i="0" u="none" strike="noStrike" cap="none">
                <a:solidFill>
                  <a:srgbClr val="596674"/>
                </a:solidFill>
              </a:rPr>
              <a:t>Con sólida formación académica y preparación profesional</a:t>
            </a:r>
            <a:endParaRPr sz="1700" i="0" u="none" strike="noStrike" cap="none">
              <a:solidFill>
                <a:srgbClr val="596674"/>
              </a:solidFill>
            </a:endParaRPr>
          </a:p>
        </p:txBody>
      </p:sp>
      <p:sp>
        <p:nvSpPr>
          <p:cNvPr id="395" name="Google Shape;395;g31297e200b3_0_412"/>
          <p:cNvSpPr txBox="1"/>
          <p:nvPr/>
        </p:nvSpPr>
        <p:spPr>
          <a:xfrm>
            <a:off x="1010399" y="5779030"/>
            <a:ext cx="274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CO" sz="1200">
                <a:solidFill>
                  <a:srgbClr val="596674"/>
                </a:solidFill>
                <a:latin typeface="Calibri"/>
                <a:ea typeface="Calibri"/>
                <a:cs typeface="Calibri"/>
                <a:sym typeface="Calibri"/>
              </a:rPr>
              <a:t>Foto de </a:t>
            </a:r>
            <a:r>
              <a:rPr lang="es-CO" sz="1200" b="0" i="0" u="sng" strike="noStrike" cap="none">
                <a:solidFill>
                  <a:srgbClr val="596674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Jackie Parker</a:t>
            </a:r>
            <a:r>
              <a:rPr lang="es-CO" sz="1200" b="0" i="0" u="none" strike="noStrike" cap="none">
                <a:solidFill>
                  <a:srgbClr val="59667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CO" sz="1200">
                <a:solidFill>
                  <a:srgbClr val="596674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s-CO" sz="1200" b="0" i="0" u="none" strike="noStrike" cap="none">
                <a:solidFill>
                  <a:srgbClr val="59667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CO" sz="1200" b="0" i="0" u="sng" strike="noStrike" cap="none">
                <a:solidFill>
                  <a:srgbClr val="596674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sz="1200" b="0" i="0" u="none" strike="noStrike" cap="none">
              <a:solidFill>
                <a:srgbClr val="59667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g31297e200b3_0_412" title="test "/>
          <p:cNvSpPr txBox="1"/>
          <p:nvPr/>
        </p:nvSpPr>
        <p:spPr>
          <a:xfrm>
            <a:off x="5924603" y="1351500"/>
            <a:ext cx="50493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CO" sz="1700" i="0" u="none" strike="noStrike" cap="none">
                <a:solidFill>
                  <a:srgbClr val="596674"/>
                </a:solidFill>
              </a:rPr>
              <a:t>País (Sector </a:t>
            </a:r>
            <a:r>
              <a:rPr lang="es-CO" sz="1700">
                <a:solidFill>
                  <a:srgbClr val="596674"/>
                </a:solidFill>
              </a:rPr>
              <a:t>público</a:t>
            </a:r>
            <a:r>
              <a:rPr lang="es-CO" sz="1700" i="0" u="none" strike="noStrike" cap="none">
                <a:solidFill>
                  <a:srgbClr val="596674"/>
                </a:solidFill>
              </a:rPr>
              <a:t>, privado y ONGs)</a:t>
            </a:r>
            <a:endParaRPr sz="1900">
              <a:solidFill>
                <a:srgbClr val="596674"/>
              </a:solidFill>
            </a:endParaRPr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s-CO" sz="1500" i="0" u="none" strike="noStrike" cap="none">
                <a:solidFill>
                  <a:srgbClr val="596674"/>
                </a:solidFill>
              </a:rPr>
              <a:t>Visión del futur</a:t>
            </a:r>
            <a:r>
              <a:rPr lang="es-CO" sz="1500">
                <a:solidFill>
                  <a:srgbClr val="596674"/>
                </a:solidFill>
              </a:rPr>
              <a:t>o</a:t>
            </a:r>
            <a:r>
              <a:rPr lang="es-CO" sz="1500" i="0" u="none" strike="noStrike" cap="none">
                <a:solidFill>
                  <a:srgbClr val="596674"/>
                </a:solidFill>
              </a:rPr>
              <a:t> </a:t>
            </a:r>
            <a:endParaRPr sz="1900">
              <a:solidFill>
                <a:srgbClr val="596674"/>
              </a:solidFill>
            </a:endParaRPr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s-CO" sz="1500" i="0" u="none" strike="noStrike" cap="none">
                <a:solidFill>
                  <a:srgbClr val="596674"/>
                </a:solidFill>
              </a:rPr>
              <a:t>Experiencias </a:t>
            </a:r>
            <a:r>
              <a:rPr lang="es-CO" sz="1500">
                <a:solidFill>
                  <a:srgbClr val="596674"/>
                </a:solidFill>
              </a:rPr>
              <a:t>auténticas</a:t>
            </a:r>
            <a:r>
              <a:rPr lang="es-CO" sz="1500" i="0" u="none" strike="noStrike" cap="none">
                <a:solidFill>
                  <a:srgbClr val="596674"/>
                </a:solidFill>
              </a:rPr>
              <a:t> de aprendizaje/empleo </a:t>
            </a:r>
            <a:endParaRPr sz="1900">
              <a:solidFill>
                <a:srgbClr val="596674"/>
              </a:solidFill>
            </a:endParaRPr>
          </a:p>
        </p:txBody>
      </p:sp>
      <p:sp>
        <p:nvSpPr>
          <p:cNvPr id="397" name="Google Shape;397;g31297e200b3_0_412" title="test "/>
          <p:cNvSpPr txBox="1"/>
          <p:nvPr/>
        </p:nvSpPr>
        <p:spPr>
          <a:xfrm>
            <a:off x="5924600" y="2157884"/>
            <a:ext cx="5049300" cy="13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CO" sz="1700" i="0" u="none" strike="noStrike" cap="none">
                <a:solidFill>
                  <a:srgbClr val="596674"/>
                </a:solidFill>
              </a:rPr>
              <a:t>Cultura de la institución </a:t>
            </a:r>
            <a:endParaRPr sz="1500" i="0" u="none" strike="noStrike" cap="none">
              <a:solidFill>
                <a:srgbClr val="596674"/>
              </a:solidFill>
            </a:endParaRPr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s-CO" sz="1500" i="0" u="none" strike="noStrike" cap="none">
                <a:solidFill>
                  <a:srgbClr val="596674"/>
                </a:solidFill>
              </a:rPr>
              <a:t>Comunidad estudiantil diversa</a:t>
            </a:r>
            <a:endParaRPr sz="1500"/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s-CO" sz="1500" i="0" u="none" strike="noStrike" cap="none">
                <a:solidFill>
                  <a:srgbClr val="596674"/>
                </a:solidFill>
              </a:rPr>
              <a:t>Enfoque centrado en el estudiante con amplia interacción entre el </a:t>
            </a:r>
            <a:r>
              <a:rPr lang="es-CO" sz="1500">
                <a:solidFill>
                  <a:srgbClr val="596674"/>
                </a:solidFill>
              </a:rPr>
              <a:t>educador</a:t>
            </a:r>
            <a:r>
              <a:rPr lang="es-CO" sz="1500" i="0" u="none" strike="noStrike" cap="none">
                <a:solidFill>
                  <a:srgbClr val="596674"/>
                </a:solidFill>
              </a:rPr>
              <a:t> y el estudiante</a:t>
            </a:r>
            <a:endParaRPr sz="1500"/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s-CO" sz="1500" i="0" u="none" strike="noStrike" cap="none">
                <a:solidFill>
                  <a:srgbClr val="596674"/>
                </a:solidFill>
              </a:rPr>
              <a:t>Desarrollo </a:t>
            </a:r>
            <a:r>
              <a:rPr lang="es-CO" sz="1500">
                <a:solidFill>
                  <a:srgbClr val="596674"/>
                </a:solidFill>
              </a:rPr>
              <a:t>integral</a:t>
            </a:r>
            <a:r>
              <a:rPr lang="es-CO" sz="1500" i="0" u="none" strike="noStrike" cap="none">
                <a:solidFill>
                  <a:srgbClr val="596674"/>
                </a:solidFill>
              </a:rPr>
              <a:t> del individuo</a:t>
            </a:r>
            <a:endParaRPr sz="1700" i="0" u="none" strike="noStrike" cap="none">
              <a:solidFill>
                <a:srgbClr val="596674"/>
              </a:solidFill>
            </a:endParaRPr>
          </a:p>
        </p:txBody>
      </p:sp>
      <p:grpSp>
        <p:nvGrpSpPr>
          <p:cNvPr id="398" name="Google Shape;398;g31297e200b3_0_412"/>
          <p:cNvGrpSpPr/>
          <p:nvPr/>
        </p:nvGrpSpPr>
        <p:grpSpPr>
          <a:xfrm>
            <a:off x="555524" y="1024200"/>
            <a:ext cx="9264600" cy="4621358"/>
            <a:chOff x="1622324" y="1329000"/>
            <a:chExt cx="9264600" cy="4621358"/>
          </a:xfrm>
        </p:grpSpPr>
        <p:cxnSp>
          <p:nvCxnSpPr>
            <p:cNvPr id="399" name="Google Shape;399;g31297e200b3_0_412"/>
            <p:cNvCxnSpPr/>
            <p:nvPr/>
          </p:nvCxnSpPr>
          <p:spPr>
            <a:xfrm>
              <a:off x="4361926" y="4142756"/>
              <a:ext cx="4352700" cy="11100"/>
            </a:xfrm>
            <a:prstGeom prst="straightConnector1">
              <a:avLst/>
            </a:prstGeom>
            <a:noFill/>
            <a:ln w="9525" cap="flat" cmpd="sng">
              <a:solidFill>
                <a:srgbClr val="982F2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00" name="Google Shape;400;g31297e200b3_0_412"/>
            <p:cNvSpPr txBox="1"/>
            <p:nvPr/>
          </p:nvSpPr>
          <p:spPr>
            <a:xfrm>
              <a:off x="1622324" y="1329000"/>
              <a:ext cx="9264600" cy="79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800"/>
                <a:buFont typeface="Century Gothic"/>
                <a:buNone/>
              </a:pPr>
              <a:r>
                <a:rPr lang="es-CO" sz="3800">
                  <a:solidFill>
                    <a:srgbClr val="596674"/>
                  </a:solidFill>
                </a:rPr>
                <a:t>Maria</a:t>
              </a:r>
              <a:endParaRPr sz="800"/>
            </a:p>
          </p:txBody>
        </p:sp>
        <p:pic>
          <p:nvPicPr>
            <p:cNvPr id="401" name="Google Shape;401;g31297e200b3_0_41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696467" y="3417327"/>
              <a:ext cx="2743202" cy="25056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2" name="Google Shape;402;g31297e200b3_0_412"/>
            <p:cNvSpPr/>
            <p:nvPr/>
          </p:nvSpPr>
          <p:spPr>
            <a:xfrm>
              <a:off x="2246887" y="2696558"/>
              <a:ext cx="3650100" cy="3253800"/>
            </a:xfrm>
            <a:prstGeom prst="ellipse">
              <a:avLst/>
            </a:prstGeom>
            <a:noFill/>
            <a:ln w="9525" cap="flat" cmpd="sng">
              <a:solidFill>
                <a:srgbClr val="9A343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12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03" name="Google Shape;403;g31297e200b3_0_412"/>
            <p:cNvSpPr/>
            <p:nvPr/>
          </p:nvSpPr>
          <p:spPr>
            <a:xfrm>
              <a:off x="1804927" y="1980278"/>
              <a:ext cx="4587300" cy="3962400"/>
            </a:xfrm>
            <a:prstGeom prst="ellipse">
              <a:avLst/>
            </a:prstGeom>
            <a:noFill/>
            <a:ln w="9525" cap="flat" cmpd="sng">
              <a:solidFill>
                <a:srgbClr val="9A343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12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404" name="Google Shape;404;g31297e200b3_0_412"/>
            <p:cNvCxnSpPr/>
            <p:nvPr/>
          </p:nvCxnSpPr>
          <p:spPr>
            <a:xfrm>
              <a:off x="4361926" y="1980278"/>
              <a:ext cx="4352700" cy="0"/>
            </a:xfrm>
            <a:prstGeom prst="straightConnector1">
              <a:avLst/>
            </a:prstGeom>
            <a:noFill/>
            <a:ln w="9525" cap="flat" cmpd="sng">
              <a:solidFill>
                <a:srgbClr val="982F2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05" name="Google Shape;405;g31297e200b3_0_412"/>
            <p:cNvCxnSpPr/>
            <p:nvPr/>
          </p:nvCxnSpPr>
          <p:spPr>
            <a:xfrm>
              <a:off x="4525020" y="2739947"/>
              <a:ext cx="4125000" cy="0"/>
            </a:xfrm>
            <a:prstGeom prst="straightConnector1">
              <a:avLst/>
            </a:prstGeom>
            <a:noFill/>
            <a:ln w="9525" cap="flat" cmpd="sng">
              <a:solidFill>
                <a:srgbClr val="982F2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406" name="Google Shape;406;g31297e200b3_0_412"/>
          <p:cNvSpPr txBox="1"/>
          <p:nvPr/>
        </p:nvSpPr>
        <p:spPr>
          <a:xfrm>
            <a:off x="531000" y="345525"/>
            <a:ext cx="4976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Perfil del Egresado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g31297e200b3_0_9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g31297e200b3_0_990"/>
          <p:cNvSpPr txBox="1"/>
          <p:nvPr/>
        </p:nvSpPr>
        <p:spPr>
          <a:xfrm>
            <a:off x="559443" y="1027246"/>
            <a:ext cx="9352500" cy="4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 b="1">
                <a:solidFill>
                  <a:srgbClr val="596674"/>
                </a:solidFill>
              </a:rPr>
              <a:t>Visión</a:t>
            </a:r>
            <a:endParaRPr sz="2400">
              <a:solidFill>
                <a:srgbClr val="596674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>
                <a:solidFill>
                  <a:srgbClr val="596674"/>
                </a:solidFill>
              </a:rPr>
              <a:t>Jóvenes preparados con </a:t>
            </a:r>
            <a:r>
              <a:rPr lang="es-CO" sz="1800" b="1">
                <a:solidFill>
                  <a:srgbClr val="596674"/>
                </a:solidFill>
              </a:rPr>
              <a:t>conocimientos, habilidades y experiencias integradas en ciencia, tecnología, ingeniería, artes y matemáticas para construir un futuro sostenible para ellos y sus comunidades.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596674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 b="1">
                <a:solidFill>
                  <a:srgbClr val="596674"/>
                </a:solidFill>
              </a:rPr>
              <a:t>Misión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>
                <a:solidFill>
                  <a:srgbClr val="596674"/>
                </a:solidFill>
              </a:rPr>
              <a:t>Crear una comunidad </a:t>
            </a:r>
            <a:r>
              <a:rPr lang="es-CO" sz="1800" b="1">
                <a:solidFill>
                  <a:srgbClr val="596674"/>
                </a:solidFill>
              </a:rPr>
              <a:t>escolar diversa e inclusiva </a:t>
            </a:r>
            <a:r>
              <a:rPr lang="es-CO" sz="1800">
                <a:solidFill>
                  <a:srgbClr val="596674"/>
                </a:solidFill>
              </a:rPr>
              <a:t>que inspire a los jóvenes, incluidas las niñas, las personas de grupos sociales, económicos o culturales marginados y las personas con necesidades educativas especiales, a avanzar en su </a:t>
            </a:r>
            <a:r>
              <a:rPr lang="es-CO" sz="1800" b="1">
                <a:solidFill>
                  <a:srgbClr val="596674"/>
                </a:solidFill>
              </a:rPr>
              <a:t>conocimiento y comprensión del mundo y participar en acciones concretas que conduzcan a mejorar sus propias vidas y las vidas de quienes las rodean.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96674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>
                <a:solidFill>
                  <a:srgbClr val="596674"/>
                </a:solidFill>
              </a:rPr>
              <a:t>ITZ'AT </a:t>
            </a:r>
            <a:r>
              <a:rPr lang="es-CO" sz="1800" b="1">
                <a:solidFill>
                  <a:srgbClr val="596674"/>
                </a:solidFill>
              </a:rPr>
              <a:t>prepara a los estudiantes para carreras y para la vida</a:t>
            </a:r>
            <a:r>
              <a:rPr lang="es-CO" sz="1800">
                <a:solidFill>
                  <a:srgbClr val="596674"/>
                </a:solidFill>
              </a:rPr>
              <a:t>, a través de programas basados ​​en competencias y experiencias de aprendizaje auténticas e individualizadas. ITZ’AT genera conocimiento sobre STEAM en todo Belice a través de su trabajo con jóvenes, educadores y socios locales e internacionales.</a:t>
            </a:r>
            <a:endParaRPr sz="1800" b="1">
              <a:solidFill>
                <a:srgbClr val="596674"/>
              </a:solidFill>
            </a:endParaRPr>
          </a:p>
        </p:txBody>
      </p:sp>
      <p:sp>
        <p:nvSpPr>
          <p:cNvPr id="413" name="Google Shape;413;g31297e200b3_0_990"/>
          <p:cNvSpPr txBox="1"/>
          <p:nvPr/>
        </p:nvSpPr>
        <p:spPr>
          <a:xfrm>
            <a:off x="531000" y="345525"/>
            <a:ext cx="6599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Misión y </a:t>
            </a: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Visión</a:t>
            </a: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 de Itz’at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g31297e200b3_0_10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g31297e200b3_0_1006"/>
          <p:cNvSpPr/>
          <p:nvPr/>
        </p:nvSpPr>
        <p:spPr>
          <a:xfrm>
            <a:off x="4098412" y="875880"/>
            <a:ext cx="3429000" cy="8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0" name="Google Shape;420;g31297e200b3_0_1006"/>
          <p:cNvPicPr preferRelativeResize="0"/>
          <p:nvPr/>
        </p:nvPicPr>
        <p:blipFill rotWithShape="1">
          <a:blip r:embed="rId4">
            <a:alphaModFix/>
          </a:blip>
          <a:srcRect t="5365" b="5365"/>
          <a:stretch/>
        </p:blipFill>
        <p:spPr>
          <a:xfrm>
            <a:off x="3425833" y="1865918"/>
            <a:ext cx="4901600" cy="4266499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g31297e200b3_0_1006"/>
          <p:cNvSpPr txBox="1"/>
          <p:nvPr/>
        </p:nvSpPr>
        <p:spPr>
          <a:xfrm>
            <a:off x="-1" y="1350668"/>
            <a:ext cx="39999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 b="1">
                <a:solidFill>
                  <a:srgbClr val="596674"/>
                </a:solidFill>
              </a:rPr>
              <a:t>Aprendizaje socioemocional y cultural (SECL)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>
                <a:solidFill>
                  <a:srgbClr val="596674"/>
                </a:solidFill>
              </a:rPr>
              <a:t>El equilibrio entre la identidad propia de los estudiantes tanto dentro de sus culturas individuales y más allá, como ciudadanos del mundo.</a:t>
            </a:r>
            <a:endParaRPr/>
          </a:p>
        </p:txBody>
      </p:sp>
      <p:sp>
        <p:nvSpPr>
          <p:cNvPr id="422" name="Google Shape;422;g31297e200b3_0_1006"/>
          <p:cNvSpPr txBox="1"/>
          <p:nvPr/>
        </p:nvSpPr>
        <p:spPr>
          <a:xfrm>
            <a:off x="7700942" y="4069241"/>
            <a:ext cx="3999900" cy="15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 b="1">
                <a:solidFill>
                  <a:srgbClr val="596674"/>
                </a:solidFill>
              </a:rPr>
              <a:t>Aprendizaje Transdisciplinario (TA)</a:t>
            </a:r>
            <a:endParaRPr sz="1700">
              <a:solidFill>
                <a:srgbClr val="596674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>
                <a:solidFill>
                  <a:srgbClr val="596674"/>
                </a:solidFill>
              </a:rPr>
              <a:t>Las ideas y los conceptos se enseñarán a través de lentes amplios y grandes preguntas que abarcan y sintetizan las disciplinas tradicionales.</a:t>
            </a:r>
            <a:endParaRPr/>
          </a:p>
        </p:txBody>
      </p:sp>
      <p:sp>
        <p:nvSpPr>
          <p:cNvPr id="423" name="Google Shape;423;g31297e200b3_0_1006"/>
          <p:cNvSpPr txBox="1"/>
          <p:nvPr/>
        </p:nvSpPr>
        <p:spPr>
          <a:xfrm>
            <a:off x="7773456" y="1579825"/>
            <a:ext cx="39999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 b="1">
                <a:solidFill>
                  <a:srgbClr val="596674"/>
                </a:solidFill>
              </a:rPr>
              <a:t>Participación Comunitaria (CE)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>
                <a:solidFill>
                  <a:srgbClr val="596674"/>
                </a:solidFill>
              </a:rPr>
              <a:t>Significa una relación más amplia con la comunidad en la que los estudiantes están aprendiendo y retribuyendo.</a:t>
            </a:r>
            <a:endParaRPr/>
          </a:p>
        </p:txBody>
      </p:sp>
      <p:sp>
        <p:nvSpPr>
          <p:cNvPr id="424" name="Google Shape;424;g31297e200b3_0_1006"/>
          <p:cNvSpPr txBox="1"/>
          <p:nvPr/>
        </p:nvSpPr>
        <p:spPr>
          <a:xfrm>
            <a:off x="531000" y="345525"/>
            <a:ext cx="6599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Pilares Fundamentales</a:t>
            </a:r>
            <a:endParaRPr sz="3600" b="1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g31297e200b3_0_10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g31297e200b3_0_1026"/>
          <p:cNvSpPr/>
          <p:nvPr/>
        </p:nvSpPr>
        <p:spPr>
          <a:xfrm>
            <a:off x="4098412" y="875880"/>
            <a:ext cx="3429000" cy="8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1" name="Google Shape;431;g31297e200b3_0_10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10555" y="1903380"/>
            <a:ext cx="7367199" cy="2568451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g31297e200b3_0_1026"/>
          <p:cNvSpPr txBox="1"/>
          <p:nvPr/>
        </p:nvSpPr>
        <p:spPr>
          <a:xfrm>
            <a:off x="1322156" y="4624155"/>
            <a:ext cx="43998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s-CO" sz="1800">
                <a:solidFill>
                  <a:schemeClr val="dk1"/>
                </a:solidFill>
              </a:rPr>
              <a:t>Aprendizaje socioemocional y cultural (SECL)</a:t>
            </a:r>
            <a:endParaRPr/>
          </a:p>
          <a:p>
            <a:pPr marL="4572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s-CO" sz="1800">
                <a:solidFill>
                  <a:schemeClr val="dk1"/>
                </a:solidFill>
              </a:rPr>
              <a:t>Aprendizaje Transdisciplinario (TA)</a:t>
            </a:r>
            <a:endParaRPr/>
          </a:p>
          <a:p>
            <a:pPr marL="4572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s-CO" sz="1800">
                <a:solidFill>
                  <a:schemeClr val="dk1"/>
                </a:solidFill>
              </a:rPr>
              <a:t>Participación Comunitaria (CE)</a:t>
            </a:r>
            <a:endParaRPr/>
          </a:p>
        </p:txBody>
      </p:sp>
      <p:sp>
        <p:nvSpPr>
          <p:cNvPr id="433" name="Google Shape;433;g31297e200b3_0_1026"/>
          <p:cNvSpPr txBox="1"/>
          <p:nvPr/>
        </p:nvSpPr>
        <p:spPr>
          <a:xfrm>
            <a:off x="531000" y="345525"/>
            <a:ext cx="85677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Evolución y desarrollo del estudiante</a:t>
            </a:r>
            <a:endParaRPr sz="3600" b="1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g31297e200b3_0_10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g31297e200b3_0_1044"/>
          <p:cNvSpPr txBox="1"/>
          <p:nvPr/>
        </p:nvSpPr>
        <p:spPr>
          <a:xfrm>
            <a:off x="1312867" y="1115412"/>
            <a:ext cx="9187500" cy="50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21627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5"/>
              <a:buChar char="●"/>
            </a:pPr>
            <a:r>
              <a:rPr lang="es-CO" sz="1900" b="1">
                <a:solidFill>
                  <a:srgbClr val="596674"/>
                </a:solidFill>
              </a:rPr>
              <a:t>Agencia</a:t>
            </a:r>
            <a:endParaRPr/>
          </a:p>
          <a:p>
            <a:pPr marL="135572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900" i="1">
                <a:solidFill>
                  <a:srgbClr val="596674"/>
                </a:solidFill>
              </a:rPr>
              <a:t>Activismo ético, Toma de decisiones éticas, Colaboración</a:t>
            </a:r>
            <a:endParaRPr/>
          </a:p>
          <a:p>
            <a:pPr marL="4572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5"/>
              <a:buFont typeface="Calibri"/>
              <a:buNone/>
            </a:pPr>
            <a:endParaRPr sz="1900" b="1">
              <a:solidFill>
                <a:srgbClr val="596674"/>
              </a:solidFill>
            </a:endParaRPr>
          </a:p>
          <a:p>
            <a:pPr marL="457200" marR="0" lvl="0" indent="-321627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5"/>
              <a:buChar char="●"/>
            </a:pPr>
            <a:r>
              <a:rPr lang="es-CO" sz="1900" b="1">
                <a:solidFill>
                  <a:srgbClr val="596674"/>
                </a:solidFill>
              </a:rPr>
              <a:t>Comunicación</a:t>
            </a:r>
            <a:endParaRPr/>
          </a:p>
          <a:p>
            <a:pPr marL="135572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900" i="1">
                <a:solidFill>
                  <a:srgbClr val="596674"/>
                </a:solidFill>
              </a:rPr>
              <a:t>Lenguaje Académico y Técnico, Lenguaje Social, Bilingüismo Funcional</a:t>
            </a:r>
            <a:endParaRPr/>
          </a:p>
          <a:p>
            <a:pPr marL="4572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5"/>
              <a:buFont typeface="Calibri"/>
              <a:buNone/>
            </a:pPr>
            <a:endParaRPr sz="1900" b="1">
              <a:solidFill>
                <a:srgbClr val="596674"/>
              </a:solidFill>
            </a:endParaRPr>
          </a:p>
          <a:p>
            <a:pPr marL="457200" marR="0" lvl="0" indent="-321627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1B167"/>
              </a:buClr>
              <a:buSzPts val="1465"/>
              <a:buChar char="●"/>
            </a:pPr>
            <a:r>
              <a:rPr lang="es-CO" sz="1900" b="1">
                <a:solidFill>
                  <a:srgbClr val="01B167"/>
                </a:solidFill>
              </a:rPr>
              <a:t>Fabricación y Creación</a:t>
            </a:r>
            <a:endParaRPr>
              <a:solidFill>
                <a:srgbClr val="01B167"/>
              </a:solidFill>
            </a:endParaRPr>
          </a:p>
          <a:p>
            <a:pPr marL="135572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900" i="1">
                <a:solidFill>
                  <a:srgbClr val="01B167"/>
                </a:solidFill>
              </a:rPr>
              <a:t>Diseño, Expresión Artística, Aplicación Tecnológica</a:t>
            </a:r>
            <a:endParaRPr>
              <a:solidFill>
                <a:srgbClr val="01B167"/>
              </a:solidFill>
            </a:endParaRPr>
          </a:p>
          <a:p>
            <a:pPr marL="4572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5"/>
              <a:buFont typeface="Calibri"/>
              <a:buNone/>
            </a:pPr>
            <a:endParaRPr sz="1900" b="1">
              <a:solidFill>
                <a:srgbClr val="596674"/>
              </a:solidFill>
            </a:endParaRPr>
          </a:p>
          <a:p>
            <a:pPr marL="457200" marR="0" lvl="0" indent="-321627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5"/>
              <a:buChar char="●"/>
            </a:pPr>
            <a:r>
              <a:rPr lang="es-CO" sz="1900" b="1">
                <a:solidFill>
                  <a:srgbClr val="596674"/>
                </a:solidFill>
              </a:rPr>
              <a:t>Multiculturalismo</a:t>
            </a:r>
            <a:endParaRPr/>
          </a:p>
          <a:p>
            <a:pPr marL="135572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900" i="1">
                <a:solidFill>
                  <a:srgbClr val="596674"/>
                </a:solidFill>
              </a:rPr>
              <a:t>Diversidad e inclusión, Compromiso multicultural, Perspectivas globales</a:t>
            </a:r>
            <a:endParaRPr/>
          </a:p>
          <a:p>
            <a:pPr marL="4572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5"/>
              <a:buFont typeface="Calibri"/>
              <a:buNone/>
            </a:pPr>
            <a:endParaRPr sz="1900" b="1">
              <a:solidFill>
                <a:srgbClr val="596674"/>
              </a:solidFill>
            </a:endParaRPr>
          </a:p>
          <a:p>
            <a:pPr marL="457200" marR="0" lvl="0" indent="-321627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5"/>
              <a:buChar char="●"/>
            </a:pPr>
            <a:r>
              <a:rPr lang="es-CO" sz="1900" b="1">
                <a:solidFill>
                  <a:srgbClr val="596674"/>
                </a:solidFill>
              </a:rPr>
              <a:t>Conciencia personal y social</a:t>
            </a:r>
            <a:endParaRPr/>
          </a:p>
          <a:p>
            <a:pPr marL="135572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900" i="1">
                <a:solidFill>
                  <a:srgbClr val="596674"/>
                </a:solidFill>
              </a:rPr>
              <a:t>Actividad Física, Aprecio por lo Humano, Relaciones Sociales</a:t>
            </a:r>
            <a:endParaRPr/>
          </a:p>
          <a:p>
            <a:pPr marL="4572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5"/>
              <a:buFont typeface="Calibri"/>
              <a:buNone/>
            </a:pPr>
            <a:endParaRPr sz="1900" b="1">
              <a:solidFill>
                <a:srgbClr val="596674"/>
              </a:solidFill>
            </a:endParaRPr>
          </a:p>
          <a:p>
            <a:pPr marL="457200" marR="0" lvl="0" indent="-321627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1B167"/>
              </a:buClr>
              <a:buSzPts val="1465"/>
              <a:buChar char="●"/>
            </a:pPr>
            <a:r>
              <a:rPr lang="es-CO" sz="1900" b="1">
                <a:solidFill>
                  <a:srgbClr val="01B167"/>
                </a:solidFill>
              </a:rPr>
              <a:t>Mentalidad STEAM</a:t>
            </a:r>
            <a:endParaRPr>
              <a:solidFill>
                <a:srgbClr val="01B167"/>
              </a:solidFill>
            </a:endParaRPr>
          </a:p>
          <a:p>
            <a:pPr marL="135572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900" i="1">
                <a:solidFill>
                  <a:srgbClr val="01B167"/>
                </a:solidFill>
              </a:rPr>
              <a:t>Alfabetización científica, Alfabetización digital, Pensamiento lógico</a:t>
            </a:r>
            <a:endParaRPr>
              <a:solidFill>
                <a:srgbClr val="01B167"/>
              </a:solidFill>
            </a:endParaRPr>
          </a:p>
          <a:p>
            <a:pPr marL="4572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5"/>
              <a:buFont typeface="Calibri"/>
              <a:buNone/>
            </a:pPr>
            <a:endParaRPr sz="1900" b="1">
              <a:solidFill>
                <a:srgbClr val="01B167"/>
              </a:solidFill>
            </a:endParaRPr>
          </a:p>
        </p:txBody>
      </p:sp>
      <p:sp>
        <p:nvSpPr>
          <p:cNvPr id="440" name="Google Shape;440;g31297e200b3_0_1044"/>
          <p:cNvSpPr txBox="1"/>
          <p:nvPr/>
        </p:nvSpPr>
        <p:spPr>
          <a:xfrm>
            <a:off x="531000" y="345525"/>
            <a:ext cx="7813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Competencias del Estudiante</a:t>
            </a:r>
            <a:endParaRPr sz="3600" b="1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1297e200b3_0_1307"/>
          <p:cNvSpPr/>
          <p:nvPr/>
        </p:nvSpPr>
        <p:spPr>
          <a:xfrm>
            <a:off x="6505192" y="5960200"/>
            <a:ext cx="5371200" cy="3939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 i="1"/>
              <a:t>Proyecto (Capstone) Final</a:t>
            </a:r>
            <a:endParaRPr sz="1900"/>
          </a:p>
        </p:txBody>
      </p:sp>
      <p:sp>
        <p:nvSpPr>
          <p:cNvPr id="446" name="Google Shape;446;g31297e200b3_0_1307"/>
          <p:cNvSpPr txBox="1"/>
          <p:nvPr/>
        </p:nvSpPr>
        <p:spPr>
          <a:xfrm>
            <a:off x="531000" y="345525"/>
            <a:ext cx="8839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Propuesta: un arco de cuatro años</a:t>
            </a:r>
            <a:endParaRPr sz="3600" b="1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47" name="Google Shape;447;g31297e200b3_0_1307"/>
          <p:cNvSpPr/>
          <p:nvPr/>
        </p:nvSpPr>
        <p:spPr>
          <a:xfrm>
            <a:off x="1132000" y="4383757"/>
            <a:ext cx="10744500" cy="3939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 i="1">
                <a:solidFill>
                  <a:srgbClr val="000000"/>
                </a:solidFill>
              </a:rPr>
              <a:t>N </a:t>
            </a:r>
            <a:r>
              <a:rPr lang="es-CO" sz="1700" i="1"/>
              <a:t>Cursos y seminarios de preparación para pasantías y trayectorias profesionales</a:t>
            </a:r>
            <a:endParaRPr sz="1900"/>
          </a:p>
        </p:txBody>
      </p:sp>
      <p:sp>
        <p:nvSpPr>
          <p:cNvPr id="448" name="Google Shape;448;g31297e200b3_0_1307"/>
          <p:cNvSpPr/>
          <p:nvPr/>
        </p:nvSpPr>
        <p:spPr>
          <a:xfrm>
            <a:off x="6508800" y="2857466"/>
            <a:ext cx="5371200" cy="3939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/>
              <a:t>ODS 11: Ciudades Y Comunidades Sostenibles</a:t>
            </a:r>
            <a:endParaRPr sz="1900"/>
          </a:p>
        </p:txBody>
      </p:sp>
      <p:sp>
        <p:nvSpPr>
          <p:cNvPr id="449" name="Google Shape;449;g31297e200b3_0_1307"/>
          <p:cNvSpPr/>
          <p:nvPr/>
        </p:nvSpPr>
        <p:spPr>
          <a:xfrm>
            <a:off x="1137767" y="2857465"/>
            <a:ext cx="5371200" cy="3939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/>
              <a:t>ODS 13: Acción Por El Clima</a:t>
            </a:r>
            <a:endParaRPr sz="1900"/>
          </a:p>
        </p:txBody>
      </p:sp>
      <p:sp>
        <p:nvSpPr>
          <p:cNvPr id="450" name="Google Shape;450;g31297e200b3_0_1307"/>
          <p:cNvSpPr txBox="1"/>
          <p:nvPr/>
        </p:nvSpPr>
        <p:spPr>
          <a:xfrm>
            <a:off x="146267" y="3000730"/>
            <a:ext cx="873300" cy="533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00"/>
              <a:t>Y2</a:t>
            </a:r>
            <a:endParaRPr sz="1500"/>
          </a:p>
        </p:txBody>
      </p:sp>
      <p:sp>
        <p:nvSpPr>
          <p:cNvPr id="451" name="Google Shape;451;g31297e200b3_0_1307"/>
          <p:cNvSpPr/>
          <p:nvPr/>
        </p:nvSpPr>
        <p:spPr>
          <a:xfrm>
            <a:off x="1137767" y="1770046"/>
            <a:ext cx="5371200" cy="543900"/>
          </a:xfrm>
          <a:prstGeom prst="roundRect">
            <a:avLst>
              <a:gd name="adj" fmla="val 16667"/>
            </a:avLst>
          </a:prstGeom>
          <a:solidFill>
            <a:srgbClr val="D0E0E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g31297e200b3_0_1307"/>
          <p:cNvSpPr/>
          <p:nvPr/>
        </p:nvSpPr>
        <p:spPr>
          <a:xfrm>
            <a:off x="6508783" y="1770046"/>
            <a:ext cx="5371200" cy="5439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CO" sz="1700"/>
              <a:t>ODS 14: Vida Submarina</a:t>
            </a:r>
            <a:endParaRPr sz="1700">
              <a:solidFill>
                <a:srgbClr val="000000"/>
              </a:solidFill>
            </a:endParaRPr>
          </a:p>
        </p:txBody>
      </p:sp>
      <p:sp>
        <p:nvSpPr>
          <p:cNvPr id="453" name="Google Shape;453;g31297e200b3_0_1307"/>
          <p:cNvSpPr txBox="1"/>
          <p:nvPr/>
        </p:nvSpPr>
        <p:spPr>
          <a:xfrm>
            <a:off x="146267" y="1775246"/>
            <a:ext cx="873300" cy="533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00"/>
              <a:t>Y1</a:t>
            </a:r>
            <a:endParaRPr sz="1500"/>
          </a:p>
        </p:txBody>
      </p:sp>
      <p:sp>
        <p:nvSpPr>
          <p:cNvPr id="454" name="Google Shape;454;g31297e200b3_0_1307"/>
          <p:cNvSpPr txBox="1"/>
          <p:nvPr/>
        </p:nvSpPr>
        <p:spPr>
          <a:xfrm>
            <a:off x="1351167" y="1785446"/>
            <a:ext cx="4947900" cy="5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/>
              <a:t>Bienvenida a los ODS</a:t>
            </a:r>
            <a:endParaRPr sz="1700"/>
          </a:p>
        </p:txBody>
      </p:sp>
      <p:sp>
        <p:nvSpPr>
          <p:cNvPr id="455" name="Google Shape;455;g31297e200b3_0_1307"/>
          <p:cNvSpPr/>
          <p:nvPr/>
        </p:nvSpPr>
        <p:spPr>
          <a:xfrm rot="-5400000">
            <a:off x="5054717" y="272446"/>
            <a:ext cx="215700" cy="2649300"/>
          </a:xfrm>
          <a:prstGeom prst="rightBracket">
            <a:avLst>
              <a:gd name="adj" fmla="val 8333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g31297e200b3_0_1307"/>
          <p:cNvSpPr txBox="1"/>
          <p:nvPr/>
        </p:nvSpPr>
        <p:spPr>
          <a:xfrm>
            <a:off x="3837933" y="1074246"/>
            <a:ext cx="26133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300"/>
              <a:t>Cuarto 2</a:t>
            </a:r>
            <a:endParaRPr sz="1300"/>
          </a:p>
        </p:txBody>
      </p:sp>
      <p:sp>
        <p:nvSpPr>
          <p:cNvPr id="457" name="Google Shape;457;g31297e200b3_0_1307"/>
          <p:cNvSpPr/>
          <p:nvPr/>
        </p:nvSpPr>
        <p:spPr>
          <a:xfrm rot="-5400000">
            <a:off x="10433317" y="272446"/>
            <a:ext cx="215700" cy="2649300"/>
          </a:xfrm>
          <a:prstGeom prst="rightBracket">
            <a:avLst>
              <a:gd name="adj" fmla="val 8333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g31297e200b3_0_1307"/>
          <p:cNvSpPr/>
          <p:nvPr/>
        </p:nvSpPr>
        <p:spPr>
          <a:xfrm rot="-5400000">
            <a:off x="7744017" y="272446"/>
            <a:ext cx="215700" cy="2649300"/>
          </a:xfrm>
          <a:prstGeom prst="rightBracket">
            <a:avLst>
              <a:gd name="adj" fmla="val 8333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g31297e200b3_0_1307"/>
          <p:cNvSpPr txBox="1"/>
          <p:nvPr/>
        </p:nvSpPr>
        <p:spPr>
          <a:xfrm>
            <a:off x="6527233" y="1074246"/>
            <a:ext cx="26133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300">
                <a:solidFill>
                  <a:schemeClr val="dk1"/>
                </a:solidFill>
              </a:rPr>
              <a:t>Cuarto </a:t>
            </a:r>
            <a:r>
              <a:rPr lang="es-CO" sz="1300"/>
              <a:t>3</a:t>
            </a:r>
            <a:endParaRPr sz="1300"/>
          </a:p>
        </p:txBody>
      </p:sp>
      <p:sp>
        <p:nvSpPr>
          <p:cNvPr id="460" name="Google Shape;460;g31297e200b3_0_1307"/>
          <p:cNvSpPr txBox="1"/>
          <p:nvPr/>
        </p:nvSpPr>
        <p:spPr>
          <a:xfrm>
            <a:off x="9220233" y="1074246"/>
            <a:ext cx="26133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300"/>
              <a:t>Cuarto 4</a:t>
            </a:r>
            <a:endParaRPr sz="1300"/>
          </a:p>
        </p:txBody>
      </p:sp>
      <p:sp>
        <p:nvSpPr>
          <p:cNvPr id="461" name="Google Shape;461;g31297e200b3_0_1307"/>
          <p:cNvSpPr/>
          <p:nvPr/>
        </p:nvSpPr>
        <p:spPr>
          <a:xfrm rot="-5400000">
            <a:off x="2376983" y="273350"/>
            <a:ext cx="215700" cy="2653200"/>
          </a:xfrm>
          <a:prstGeom prst="rightBracket">
            <a:avLst>
              <a:gd name="adj" fmla="val 8333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g31297e200b3_0_1307"/>
          <p:cNvSpPr txBox="1"/>
          <p:nvPr/>
        </p:nvSpPr>
        <p:spPr>
          <a:xfrm>
            <a:off x="1680900" y="1077080"/>
            <a:ext cx="16308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300"/>
              <a:t>Cuarto</a:t>
            </a:r>
            <a:r>
              <a:rPr lang="es-CO" sz="1300">
                <a:solidFill>
                  <a:srgbClr val="000000"/>
                </a:solidFill>
              </a:rPr>
              <a:t> </a:t>
            </a:r>
            <a:r>
              <a:rPr lang="es-CO" sz="1300"/>
              <a:t>1</a:t>
            </a:r>
            <a:endParaRPr sz="1300"/>
          </a:p>
        </p:txBody>
      </p:sp>
      <p:sp>
        <p:nvSpPr>
          <p:cNvPr id="463" name="Google Shape;463;g31297e200b3_0_1307"/>
          <p:cNvSpPr/>
          <p:nvPr/>
        </p:nvSpPr>
        <p:spPr>
          <a:xfrm>
            <a:off x="1137767" y="3988092"/>
            <a:ext cx="5371200" cy="393900"/>
          </a:xfrm>
          <a:prstGeom prst="roundRect">
            <a:avLst>
              <a:gd name="adj" fmla="val 16667"/>
            </a:avLst>
          </a:prstGeom>
          <a:solidFill>
            <a:srgbClr val="F4CCC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g31297e200b3_0_1307"/>
          <p:cNvSpPr/>
          <p:nvPr/>
        </p:nvSpPr>
        <p:spPr>
          <a:xfrm>
            <a:off x="6508800" y="3988093"/>
            <a:ext cx="5371200" cy="393900"/>
          </a:xfrm>
          <a:prstGeom prst="roundRect">
            <a:avLst>
              <a:gd name="adj" fmla="val 16667"/>
            </a:avLst>
          </a:prstGeom>
          <a:solidFill>
            <a:srgbClr val="D9D2E9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g31297e200b3_0_1307"/>
          <p:cNvSpPr txBox="1"/>
          <p:nvPr/>
        </p:nvSpPr>
        <p:spPr>
          <a:xfrm>
            <a:off x="146267" y="4113563"/>
            <a:ext cx="873300" cy="533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00"/>
              <a:t>Y3</a:t>
            </a:r>
            <a:endParaRPr sz="1500"/>
          </a:p>
        </p:txBody>
      </p:sp>
      <p:sp>
        <p:nvSpPr>
          <p:cNvPr id="466" name="Google Shape;466;g31297e200b3_0_1307"/>
          <p:cNvSpPr txBox="1"/>
          <p:nvPr/>
        </p:nvSpPr>
        <p:spPr>
          <a:xfrm>
            <a:off x="1351167" y="3944046"/>
            <a:ext cx="4947900" cy="5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/>
              <a:t>ODS 2: Cero Hambre</a:t>
            </a:r>
            <a:endParaRPr sz="1700">
              <a:solidFill>
                <a:srgbClr val="000000"/>
              </a:solidFill>
            </a:endParaRPr>
          </a:p>
        </p:txBody>
      </p:sp>
      <p:sp>
        <p:nvSpPr>
          <p:cNvPr id="467" name="Google Shape;467;g31297e200b3_0_1307"/>
          <p:cNvSpPr txBox="1"/>
          <p:nvPr/>
        </p:nvSpPr>
        <p:spPr>
          <a:xfrm>
            <a:off x="6615733" y="3944046"/>
            <a:ext cx="5103300" cy="5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/>
              <a:t>ODS 3: Salud Y Bienestar</a:t>
            </a:r>
            <a:endParaRPr sz="1700">
              <a:solidFill>
                <a:srgbClr val="000000"/>
              </a:solidFill>
            </a:endParaRPr>
          </a:p>
        </p:txBody>
      </p:sp>
      <p:cxnSp>
        <p:nvCxnSpPr>
          <p:cNvPr id="468" name="Google Shape;468;g31297e200b3_0_1307"/>
          <p:cNvCxnSpPr/>
          <p:nvPr/>
        </p:nvCxnSpPr>
        <p:spPr>
          <a:xfrm rot="10800000">
            <a:off x="1130000" y="4381950"/>
            <a:ext cx="107445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9" name="Google Shape;469;g31297e200b3_0_1307"/>
          <p:cNvSpPr txBox="1"/>
          <p:nvPr/>
        </p:nvSpPr>
        <p:spPr>
          <a:xfrm>
            <a:off x="146267" y="5283096"/>
            <a:ext cx="873300" cy="533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00"/>
              <a:t>Y4</a:t>
            </a:r>
            <a:endParaRPr sz="1500"/>
          </a:p>
        </p:txBody>
      </p:sp>
      <p:sp>
        <p:nvSpPr>
          <p:cNvPr id="470" name="Google Shape;470;g31297e200b3_0_1307"/>
          <p:cNvSpPr/>
          <p:nvPr/>
        </p:nvSpPr>
        <p:spPr>
          <a:xfrm>
            <a:off x="1132000" y="3250098"/>
            <a:ext cx="10744500" cy="3939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 i="1"/>
              <a:t>Exposición y exploración de trayectorias profesionales</a:t>
            </a:r>
            <a:endParaRPr sz="1700" i="1"/>
          </a:p>
        </p:txBody>
      </p:sp>
      <p:sp>
        <p:nvSpPr>
          <p:cNvPr id="471" name="Google Shape;471;g31297e200b3_0_1307"/>
          <p:cNvSpPr/>
          <p:nvPr/>
        </p:nvSpPr>
        <p:spPr>
          <a:xfrm>
            <a:off x="1131150" y="5567190"/>
            <a:ext cx="10744500" cy="3939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 i="1"/>
              <a:t>Pasantía(s)</a:t>
            </a:r>
            <a:endParaRPr sz="1900"/>
          </a:p>
        </p:txBody>
      </p:sp>
      <p:sp>
        <p:nvSpPr>
          <p:cNvPr id="472" name="Google Shape;472;g31297e200b3_0_1307"/>
          <p:cNvSpPr/>
          <p:nvPr/>
        </p:nvSpPr>
        <p:spPr>
          <a:xfrm>
            <a:off x="1136917" y="5171526"/>
            <a:ext cx="5371200" cy="3939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CO" sz="1700"/>
              <a:t>Cursos de Trayectoria Profesional</a:t>
            </a:r>
            <a:endParaRPr sz="1700">
              <a:solidFill>
                <a:srgbClr val="000000"/>
              </a:solidFill>
            </a:endParaRPr>
          </a:p>
        </p:txBody>
      </p:sp>
      <p:sp>
        <p:nvSpPr>
          <p:cNvPr id="473" name="Google Shape;473;g31297e200b3_0_1307"/>
          <p:cNvSpPr/>
          <p:nvPr/>
        </p:nvSpPr>
        <p:spPr>
          <a:xfrm>
            <a:off x="6507950" y="5171526"/>
            <a:ext cx="5371200" cy="3939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s-CO" sz="1700">
                <a:solidFill>
                  <a:schemeClr val="dk1"/>
                </a:solidFill>
              </a:rPr>
              <a:t>Cursos de Trayectoria Profesional</a:t>
            </a:r>
            <a:endParaRPr sz="1700"/>
          </a:p>
        </p:txBody>
      </p:sp>
      <p:cxnSp>
        <p:nvCxnSpPr>
          <p:cNvPr id="474" name="Google Shape;474;g31297e200b3_0_1307"/>
          <p:cNvCxnSpPr/>
          <p:nvPr/>
        </p:nvCxnSpPr>
        <p:spPr>
          <a:xfrm rot="10800000">
            <a:off x="1129150" y="5565383"/>
            <a:ext cx="107445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5" name="Google Shape;475;g31297e200b3_0_1307"/>
          <p:cNvSpPr/>
          <p:nvPr/>
        </p:nvSpPr>
        <p:spPr>
          <a:xfrm>
            <a:off x="1129150" y="2324511"/>
            <a:ext cx="2182500" cy="3939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i="1"/>
              <a:t>STEAM Mes Inmersión (SIM)</a:t>
            </a:r>
            <a:endParaRPr i="1"/>
          </a:p>
        </p:txBody>
      </p:sp>
      <p:pic>
        <p:nvPicPr>
          <p:cNvPr id="476" name="Google Shape;476;g31297e200b3_0_13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45486" y="0"/>
            <a:ext cx="2246514" cy="11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g31297e200b3_0_13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238125"/>
            <a:ext cx="5184402" cy="54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g2d57d3a159a_1_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g2d57d3a159a_1_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576" y="1344186"/>
            <a:ext cx="3581891" cy="2065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g2d57d3a159a_1_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06141" y="1344186"/>
            <a:ext cx="3581885" cy="2065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g2d57d3a159a_1_7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99681" y="1344186"/>
            <a:ext cx="3581894" cy="2065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g2d57d3a159a_1_75"/>
          <p:cNvPicPr preferRelativeResize="0"/>
          <p:nvPr/>
        </p:nvPicPr>
        <p:blipFill rotWithShape="1">
          <a:blip r:embed="rId7">
            <a:alphaModFix/>
          </a:blip>
          <a:srcRect l="3539" r="20351"/>
          <a:stretch/>
        </p:blipFill>
        <p:spPr>
          <a:xfrm>
            <a:off x="412563" y="3503273"/>
            <a:ext cx="3316662" cy="251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g2d57d3a159a_1_7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48166" y="3503274"/>
            <a:ext cx="4358029" cy="251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g2d57d3a159a_1_75"/>
          <p:cNvPicPr preferRelativeResize="0"/>
          <p:nvPr/>
        </p:nvPicPr>
        <p:blipFill rotWithShape="1">
          <a:blip r:embed="rId9">
            <a:alphaModFix/>
          </a:blip>
          <a:srcRect l="19642" t="7444" r="19974" b="6585"/>
          <a:stretch/>
        </p:blipFill>
        <p:spPr>
          <a:xfrm>
            <a:off x="8325117" y="3505201"/>
            <a:ext cx="3056470" cy="2509394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g2d57d3a159a_1_75"/>
          <p:cNvSpPr txBox="1"/>
          <p:nvPr/>
        </p:nvSpPr>
        <p:spPr>
          <a:xfrm>
            <a:off x="531000" y="345525"/>
            <a:ext cx="8567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STEAM Mes Inmersión (SIM)</a:t>
            </a:r>
            <a:endParaRPr sz="3600" b="1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Google Shape;495;g2d57d3a159a_1_2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g2d57d3a159a_1_266"/>
          <p:cNvSpPr txBox="1">
            <a:spLocks noGrp="1"/>
          </p:cNvSpPr>
          <p:nvPr>
            <p:ph type="title"/>
          </p:nvPr>
        </p:nvSpPr>
        <p:spPr>
          <a:xfrm>
            <a:off x="1117600" y="48683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None/>
            </a:pPr>
            <a:r>
              <a:rPr lang="es-CO" b="1">
                <a:latin typeface="Avenir"/>
                <a:ea typeface="Avenir"/>
                <a:cs typeface="Avenir"/>
                <a:sym typeface="Avenir"/>
              </a:rPr>
              <a:t>About Me</a:t>
            </a:r>
            <a:br>
              <a:rPr lang="es-CO" b="1">
                <a:latin typeface="Avenir"/>
                <a:ea typeface="Avenir"/>
                <a:cs typeface="Avenir"/>
                <a:sym typeface="Avenir"/>
              </a:rPr>
            </a:br>
            <a:br>
              <a:rPr lang="es-CO" b="1">
                <a:latin typeface="Avenir"/>
                <a:ea typeface="Avenir"/>
                <a:cs typeface="Avenir"/>
                <a:sym typeface="Avenir"/>
              </a:rPr>
            </a:br>
            <a:r>
              <a:rPr lang="es-CO" sz="4400" b="1">
                <a:latin typeface="Avenir"/>
                <a:ea typeface="Avenir"/>
                <a:cs typeface="Avenir"/>
                <a:sym typeface="Avenir"/>
              </a:rPr>
              <a:t>👋🏽 👋🏽 👋🏽</a:t>
            </a:r>
            <a:endParaRPr b="1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497" name="Google Shape;497;g2d57d3a159a_1_2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5026" y="76201"/>
            <a:ext cx="6862875" cy="61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g2d57d3a159a_1_2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89074" y="1449973"/>
            <a:ext cx="2246475" cy="2268700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g2d57d3a159a_1_266"/>
          <p:cNvSpPr txBox="1"/>
          <p:nvPr/>
        </p:nvSpPr>
        <p:spPr>
          <a:xfrm>
            <a:off x="7759833" y="3718667"/>
            <a:ext cx="35907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  <a:buNone/>
            </a:pPr>
            <a:r>
              <a:rPr lang="es-CO" sz="1300" b="1" i="1">
                <a:solidFill>
                  <a:schemeClr val="dk1"/>
                </a:solidFill>
              </a:rPr>
              <a:t>Rahul Bhargava, </a:t>
            </a:r>
            <a:r>
              <a:rPr lang="es-CO" sz="1300" i="1">
                <a:solidFill>
                  <a:schemeClr val="dk1"/>
                </a:solidFill>
              </a:rPr>
              <a:t>profesor adjunto de Periodismo y Arte + Diseño en la Universidad Northeastern. Rahul se especializa en esculturas y visualizaciones de datos. Realizó un taller de desarrollo profesional para profesores de ISA para ayudarlos a prepararse para el proyecto de esculturas de datos del primer trimestre.</a:t>
            </a:r>
            <a:endParaRPr sz="1700" i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g2d57d3a159a_1_1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g2d57d3a159a_1_1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06751" y="3675193"/>
            <a:ext cx="3139476" cy="2408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g2d57d3a159a_1_1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527" y="3675193"/>
            <a:ext cx="3196818" cy="2408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g2d57d3a159a_1_181"/>
          <p:cNvPicPr preferRelativeResize="0"/>
          <p:nvPr/>
        </p:nvPicPr>
        <p:blipFill rotWithShape="1">
          <a:blip r:embed="rId6">
            <a:alphaModFix/>
          </a:blip>
          <a:srcRect r="1351"/>
          <a:stretch/>
        </p:blipFill>
        <p:spPr>
          <a:xfrm>
            <a:off x="3706748" y="1181851"/>
            <a:ext cx="3139480" cy="2408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g2d57d3a159a_1_181"/>
          <p:cNvPicPr preferRelativeResize="0"/>
          <p:nvPr/>
        </p:nvPicPr>
        <p:blipFill rotWithShape="1">
          <a:blip r:embed="rId7">
            <a:alphaModFix/>
          </a:blip>
          <a:srcRect r="447"/>
          <a:stretch/>
        </p:blipFill>
        <p:spPr>
          <a:xfrm>
            <a:off x="427527" y="1181851"/>
            <a:ext cx="3182481" cy="2408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g2d57d3a159a_1_181"/>
          <p:cNvPicPr preferRelativeResize="0"/>
          <p:nvPr/>
        </p:nvPicPr>
        <p:blipFill rotWithShape="1">
          <a:blip r:embed="rId8">
            <a:alphaModFix/>
          </a:blip>
          <a:srcRect l="5970"/>
          <a:stretch/>
        </p:blipFill>
        <p:spPr>
          <a:xfrm>
            <a:off x="6942967" y="1181851"/>
            <a:ext cx="3019331" cy="2408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g2d57d3a159a_1_181"/>
          <p:cNvPicPr preferRelativeResize="0"/>
          <p:nvPr/>
        </p:nvPicPr>
        <p:blipFill rotWithShape="1">
          <a:blip r:embed="rId9">
            <a:alphaModFix/>
          </a:blip>
          <a:srcRect t="13592" b="26314"/>
          <a:stretch/>
        </p:blipFill>
        <p:spPr>
          <a:xfrm>
            <a:off x="6942967" y="3664394"/>
            <a:ext cx="3019334" cy="2419185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g2d57d3a159a_1_181"/>
          <p:cNvSpPr txBox="1"/>
          <p:nvPr/>
        </p:nvSpPr>
        <p:spPr>
          <a:xfrm>
            <a:off x="125650" y="345525"/>
            <a:ext cx="9883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Desarrollo Profesional de Educadores</a:t>
            </a:r>
            <a:endParaRPr sz="3600" b="1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" name="Google Shape;516;g2d57d3a159a_0_1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g2d57d3a159a_0_103"/>
          <p:cNvSpPr txBox="1"/>
          <p:nvPr/>
        </p:nvSpPr>
        <p:spPr>
          <a:xfrm>
            <a:off x="125650" y="345525"/>
            <a:ext cx="9883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Desarrollo Profesional de Educadores</a:t>
            </a:r>
            <a:endParaRPr sz="3600" b="1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518" name="Google Shape;518;g2d57d3a159a_0_103"/>
          <p:cNvPicPr preferRelativeResize="0"/>
          <p:nvPr/>
        </p:nvPicPr>
        <p:blipFill rotWithShape="1">
          <a:blip r:embed="rId4">
            <a:alphaModFix/>
          </a:blip>
          <a:srcRect l="3584" t="9321" r="4974" b="8623"/>
          <a:stretch/>
        </p:blipFill>
        <p:spPr>
          <a:xfrm>
            <a:off x="5277210" y="1175558"/>
            <a:ext cx="3537658" cy="4232381"/>
          </a:xfrm>
          <a:prstGeom prst="rect">
            <a:avLst/>
          </a:prstGeom>
          <a:noFill/>
          <a:ln w="190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19" name="Google Shape;519;g2d57d3a159a_0_103"/>
          <p:cNvPicPr preferRelativeResize="0"/>
          <p:nvPr/>
        </p:nvPicPr>
        <p:blipFill rotWithShape="1">
          <a:blip r:embed="rId5">
            <a:alphaModFix/>
          </a:blip>
          <a:srcRect l="28972" t="16251" r="9371" b="22791"/>
          <a:stretch/>
        </p:blipFill>
        <p:spPr>
          <a:xfrm rot="-5400000">
            <a:off x="838239" y="1722652"/>
            <a:ext cx="4232381" cy="3138198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20" name="Google Shape;520;g2d57d3a159a_0_103"/>
          <p:cNvSpPr txBox="1"/>
          <p:nvPr/>
        </p:nvSpPr>
        <p:spPr>
          <a:xfrm>
            <a:off x="1320217" y="5466025"/>
            <a:ext cx="32685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/>
              <a:t>Árbol del Conocimiento</a:t>
            </a:r>
            <a:endParaRPr sz="1700"/>
          </a:p>
        </p:txBody>
      </p:sp>
      <p:sp>
        <p:nvSpPr>
          <p:cNvPr id="521" name="Google Shape;521;g2d57d3a159a_0_103"/>
          <p:cNvSpPr txBox="1"/>
          <p:nvPr/>
        </p:nvSpPr>
        <p:spPr>
          <a:xfrm>
            <a:off x="5411817" y="5466025"/>
            <a:ext cx="32685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700"/>
              <a:t>Del Mar a Tu Plato</a:t>
            </a:r>
            <a:endParaRPr sz="17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Google Shape;526;g31297e200b3_0_12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g31297e200b3_0_1208"/>
          <p:cNvSpPr txBox="1"/>
          <p:nvPr/>
        </p:nvSpPr>
        <p:spPr>
          <a:xfrm>
            <a:off x="866274" y="1255846"/>
            <a:ext cx="10459500" cy="44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596674"/>
              </a:buClr>
              <a:buSzPts val="2000"/>
              <a:buFont typeface="Arial"/>
              <a:buChar char="•"/>
            </a:pPr>
            <a:r>
              <a:rPr lang="es-CO" sz="2000" b="1">
                <a:solidFill>
                  <a:srgbClr val="596674"/>
                </a:solidFill>
              </a:rPr>
              <a:t>Menos es más. </a:t>
            </a:r>
            <a:r>
              <a:rPr lang="es-CO" sz="2000">
                <a:solidFill>
                  <a:srgbClr val="596674"/>
                </a:solidFill>
              </a:rPr>
              <a:t>En otras palabras, un enfoque en la competencia en conceptos clave, en lugar de sobrecargar el plan de estudios, es beneficioso para los estudiantes a largo plazo.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596674"/>
              </a:buClr>
              <a:buSzPts val="2000"/>
              <a:buFont typeface="Arial"/>
              <a:buChar char="•"/>
            </a:pPr>
            <a:r>
              <a:rPr lang="es-CO" sz="2000">
                <a:solidFill>
                  <a:srgbClr val="596674"/>
                </a:solidFill>
              </a:rPr>
              <a:t>El programa debe incluir </a:t>
            </a:r>
            <a:r>
              <a:rPr lang="es-CO" sz="2000" b="1">
                <a:solidFill>
                  <a:srgbClr val="596674"/>
                </a:solidFill>
              </a:rPr>
              <a:t>períodos extensos de tiempo </a:t>
            </a:r>
            <a:r>
              <a:rPr lang="es-CO" sz="2000">
                <a:solidFill>
                  <a:srgbClr val="596674"/>
                </a:solidFill>
              </a:rPr>
              <a:t>que permitan a los estudiantes y educadores profundizar en cuestiones transdisciplinarias, áreas de interés y proyectos prácticos.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596674"/>
              </a:buClr>
              <a:buSzPts val="2000"/>
              <a:buFont typeface="Arial"/>
              <a:buChar char="•"/>
            </a:pPr>
            <a:r>
              <a:rPr lang="es-CO" sz="2000">
                <a:solidFill>
                  <a:srgbClr val="596674"/>
                </a:solidFill>
              </a:rPr>
              <a:t>Las vinculaciones con la comunidad y otras formas de </a:t>
            </a:r>
            <a:r>
              <a:rPr lang="es-CO" sz="2000" b="1">
                <a:solidFill>
                  <a:srgbClr val="596674"/>
                </a:solidFill>
              </a:rPr>
              <a:t>participación comunitaria </a:t>
            </a:r>
            <a:r>
              <a:rPr lang="es-CO" sz="2000">
                <a:solidFill>
                  <a:srgbClr val="596674"/>
                </a:solidFill>
              </a:rPr>
              <a:t>se incorporan al programa desde el principio.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596674"/>
              </a:buClr>
              <a:buSzPts val="2000"/>
              <a:buFont typeface="Arial"/>
              <a:buChar char="•"/>
            </a:pPr>
            <a:r>
              <a:rPr lang="es-CO" sz="2000">
                <a:solidFill>
                  <a:srgbClr val="596674"/>
                </a:solidFill>
              </a:rPr>
              <a:t>Una </a:t>
            </a:r>
            <a:r>
              <a:rPr lang="es-CO" sz="2000" b="1">
                <a:solidFill>
                  <a:srgbClr val="596674"/>
                </a:solidFill>
              </a:rPr>
              <a:t>selección de cursos más modesta</a:t>
            </a:r>
            <a:r>
              <a:rPr lang="es-CO" sz="2000">
                <a:solidFill>
                  <a:srgbClr val="596674"/>
                </a:solidFill>
              </a:rPr>
              <a:t> con libertad dentro de los cursos a través del trabajo en proyectos, apoya mejor el aprendizaje práctico centrado en el estudiante y experiencias de aprendizaje únicas y personalizadas.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596674"/>
              </a:buClr>
              <a:buSzPts val="2000"/>
              <a:buFont typeface="Arial"/>
              <a:buChar char="•"/>
            </a:pPr>
            <a:r>
              <a:rPr lang="es-CO" sz="2000">
                <a:solidFill>
                  <a:srgbClr val="596674"/>
                </a:solidFill>
              </a:rPr>
              <a:t>Las experiencias de aprendizaje deben diseñarse para </a:t>
            </a:r>
            <a:r>
              <a:rPr lang="es-CO" sz="2000" b="1">
                <a:solidFill>
                  <a:srgbClr val="596674"/>
                </a:solidFill>
              </a:rPr>
              <a:t>apoyar el desarrollo de competencias </a:t>
            </a:r>
            <a:r>
              <a:rPr lang="es-CO" sz="2000">
                <a:solidFill>
                  <a:srgbClr val="596674"/>
                </a:solidFill>
              </a:rPr>
              <a:t>bien definidas, explícitas y que ayuden a los estudiantes a progresar hacia objetivos de desarrollo más integral. </a:t>
            </a:r>
            <a:endParaRPr/>
          </a:p>
        </p:txBody>
      </p:sp>
      <p:sp>
        <p:nvSpPr>
          <p:cNvPr id="528" name="Google Shape;528;g31297e200b3_0_1208"/>
          <p:cNvSpPr txBox="1"/>
          <p:nvPr/>
        </p:nvSpPr>
        <p:spPr>
          <a:xfrm>
            <a:off x="5664150" y="5747900"/>
            <a:ext cx="324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300" i="0" u="none" strike="noStrike">
                <a:solidFill>
                  <a:srgbClr val="596674"/>
                </a:solidFill>
              </a:rPr>
              <a:t>New Educational Institution (https://www.projectnei.com)</a:t>
            </a:r>
            <a:endParaRPr sz="1300"/>
          </a:p>
        </p:txBody>
      </p:sp>
      <p:sp>
        <p:nvSpPr>
          <p:cNvPr id="529" name="Google Shape;529;g31297e200b3_0_1208"/>
          <p:cNvSpPr txBox="1"/>
          <p:nvPr/>
        </p:nvSpPr>
        <p:spPr>
          <a:xfrm>
            <a:off x="531000" y="345525"/>
            <a:ext cx="9049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Principios de diseño del programa</a:t>
            </a:r>
            <a:endParaRPr sz="3600" b="1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" name="Google Shape;534;g2d57d3a159a_1_2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g2d57d3a159a_1_259"/>
          <p:cNvSpPr txBox="1"/>
          <p:nvPr/>
        </p:nvSpPr>
        <p:spPr>
          <a:xfrm>
            <a:off x="866274" y="1255846"/>
            <a:ext cx="1045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g2d57d3a159a_1_259"/>
          <p:cNvSpPr txBox="1"/>
          <p:nvPr/>
        </p:nvSpPr>
        <p:spPr>
          <a:xfrm>
            <a:off x="531000" y="345525"/>
            <a:ext cx="9049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 sz="3600" b="1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Actividad grupal (5 min)</a:t>
            </a:r>
            <a:endParaRPr sz="3600" b="1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537" name="Google Shape;537;g2d57d3a159a_1_259"/>
          <p:cNvSpPr txBox="1"/>
          <p:nvPr/>
        </p:nvSpPr>
        <p:spPr>
          <a:xfrm>
            <a:off x="4677125" y="2805325"/>
            <a:ext cx="62958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 sz="3600" b="1" u="sng">
                <a:solidFill>
                  <a:schemeClr val="hlink"/>
                </a:solidFill>
                <a:latin typeface="Arial Black"/>
                <a:ea typeface="Arial Black"/>
                <a:cs typeface="Arial Black"/>
                <a:sym typeface="Arial Black"/>
                <a:hlinkClick r:id="rId4"/>
              </a:rPr>
              <a:t>https://www.menti.com</a:t>
            </a:r>
            <a:endParaRPr sz="36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36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CO" sz="3600" b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Código: 2253 3369</a:t>
            </a:r>
            <a:endParaRPr sz="36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538" name="Google Shape;538;g2d57d3a159a_1_259"/>
          <p:cNvPicPr preferRelativeResize="0"/>
          <p:nvPr/>
        </p:nvPicPr>
        <p:blipFill rotWithShape="1">
          <a:blip r:embed="rId5">
            <a:alphaModFix/>
          </a:blip>
          <a:srcRect l="8843" t="9023" r="9195" b="9015"/>
          <a:stretch/>
        </p:blipFill>
        <p:spPr>
          <a:xfrm>
            <a:off x="387400" y="1883798"/>
            <a:ext cx="4053414" cy="405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Google Shape;543;g2d57d3a159a_1_2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g2d57d3a159a_1_252"/>
          <p:cNvSpPr txBox="1"/>
          <p:nvPr/>
        </p:nvSpPr>
        <p:spPr>
          <a:xfrm>
            <a:off x="247651" y="3069580"/>
            <a:ext cx="82869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500" b="1">
                <a:solidFill>
                  <a:srgbClr val="01B167"/>
                </a:solidFill>
                <a:latin typeface="Arial Black"/>
                <a:ea typeface="Arial Black"/>
                <a:cs typeface="Arial Black"/>
                <a:sym typeface="Arial Black"/>
              </a:rPr>
              <a:t>Thank you! </a:t>
            </a:r>
            <a:endParaRPr sz="2500" b="1">
              <a:solidFill>
                <a:srgbClr val="01B167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01B167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500" b="1">
                <a:solidFill>
                  <a:srgbClr val="01B167"/>
                </a:solidFill>
                <a:latin typeface="Arial Black"/>
                <a:ea typeface="Arial Black"/>
                <a:cs typeface="Arial Black"/>
                <a:sym typeface="Arial Black"/>
              </a:rPr>
              <a:t>https://pk12.mit.edu/</a:t>
            </a:r>
            <a:endParaRPr sz="2500" b="1">
              <a:solidFill>
                <a:srgbClr val="01B16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Google Shape;54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5471CDF74EE0846AAAC3EDD45AD3689" ma:contentTypeVersion="17" ma:contentTypeDescription="Crear nuevo documento." ma:contentTypeScope="" ma:versionID="5ba6f413851983eadfa3fb6cf014f3e5">
  <xsd:schema xmlns:xsd="http://www.w3.org/2001/XMLSchema" xmlns:xs="http://www.w3.org/2001/XMLSchema" xmlns:p="http://schemas.microsoft.com/office/2006/metadata/properties" xmlns:ns2="e44c5bc7-8941-405a-9654-c13068d0c3a8" xmlns:ns3="9a3bfe4b-e730-4b28-aa91-391a0f884e65" targetNamespace="http://schemas.microsoft.com/office/2006/metadata/properties" ma:root="true" ma:fieldsID="9b5927d6aa073042aeae294c3ba23296" ns2:_="" ns3:_="">
    <xsd:import namespace="e44c5bc7-8941-405a-9654-c13068d0c3a8"/>
    <xsd:import namespace="9a3bfe4b-e730-4b28-aa91-391a0f884e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4c5bc7-8941-405a-9654-c13068d0c3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529a2ea6-5c64-4c2f-981b-62e4d9ab6c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3bfe4b-e730-4b28-aa91-391a0f884e6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c3557d6-d61d-4bda-8fd4-f4e0deb33d08}" ma:internalName="TaxCatchAll" ma:showField="CatchAllData" ma:web="9a3bfe4b-e730-4b28-aa91-391a0f884e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3bfe4b-e730-4b28-aa91-391a0f884e65" xsi:nil="true"/>
    <lcf76f155ced4ddcb4097134ff3c332f xmlns="e44c5bc7-8941-405a-9654-c13068d0c3a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3368E1D-D4B9-4D5E-9D22-53D5CC9A0C6D}"/>
</file>

<file path=customXml/itemProps2.xml><?xml version="1.0" encoding="utf-8"?>
<ds:datastoreItem xmlns:ds="http://schemas.openxmlformats.org/officeDocument/2006/customXml" ds:itemID="{C45ED647-B96E-43A6-8E8D-1EB8C5A12255}"/>
</file>

<file path=customXml/itemProps3.xml><?xml version="1.0" encoding="utf-8"?>
<ds:datastoreItem xmlns:ds="http://schemas.openxmlformats.org/officeDocument/2006/customXml" ds:itemID="{7C103FEE-96AD-423D-9F22-76E71FED585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1419</Words>
  <Application>Microsoft Office PowerPoint</Application>
  <PresentationFormat>Panorámica</PresentationFormat>
  <Paragraphs>142</Paragraphs>
  <Slides>26</Slides>
  <Notes>26</Notes>
  <HiddenSlides>1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26</vt:i4>
      </vt:variant>
    </vt:vector>
  </HeadingPairs>
  <TitlesOfParts>
    <vt:vector size="36" baseType="lpstr">
      <vt:lpstr>Roboto</vt:lpstr>
      <vt:lpstr>Arial</vt:lpstr>
      <vt:lpstr>Avenir</vt:lpstr>
      <vt:lpstr>Century Gothic</vt:lpstr>
      <vt:lpstr>Calibri</vt:lpstr>
      <vt:lpstr>Play</vt:lpstr>
      <vt:lpstr>Arial Black</vt:lpstr>
      <vt:lpstr>Merriweather</vt:lpstr>
      <vt:lpstr>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About Me  👋🏽 👋🏽 👋🏽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FREDY ALEJANDRO FAJARDO SANDOVAL</dc:creator>
  <cp:lastModifiedBy>Londoño, Ana</cp:lastModifiedBy>
  <cp:revision>1</cp:revision>
  <dcterms:created xsi:type="dcterms:W3CDTF">2024-10-11T20:16:22Z</dcterms:created>
  <dcterms:modified xsi:type="dcterms:W3CDTF">2024-11-12T02:49:07Z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0x01010095471CDF74EE0846AAAC3EDD45AD3689</vt:lpwstr>
  </property>
</Properties>
</file>