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Play"/>
      <p:regular r:id="rId15"/>
      <p:bold r:id="rId16"/>
    </p:embeddedFont>
    <p:embeddedFont>
      <p:font typeface="Montserrat SemiBold"/>
      <p:regular r:id="rId17"/>
      <p:bold r:id="rId18"/>
      <p:italic r:id="rId19"/>
      <p:boldItalic r:id="rId20"/>
    </p:embeddedFont>
    <p:embeddedFont>
      <p:font typeface="Arial Narrow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Montserrat Black"/>
      <p:bold r:id="rId29"/>
      <p:boldItalic r:id="rId30"/>
    </p:embeddedFont>
    <p:embeddedFont>
      <p:font typeface="Arial Black"/>
      <p:regular r:id="rId31"/>
    </p:embeddedFont>
    <p:embeddedFont>
      <p:font typeface="Montserrat ExtraBold"/>
      <p:bold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iF9aMyKR4yZrHcI471Bzw9zPVW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Montserrat-bold.fntdata"/><Relationship Id="rId13" Type="http://schemas.openxmlformats.org/officeDocument/2006/relationships/slide" Target="slides/slide9.xml"/><Relationship Id="rId18" Type="http://schemas.openxmlformats.org/officeDocument/2006/relationships/font" Target="fonts/MontserratSemiBold-bold.fntdata"/><Relationship Id="rId21" Type="http://schemas.openxmlformats.org/officeDocument/2006/relationships/font" Target="fonts/ArialNarrow-regular.fntdata"/><Relationship Id="rId34" Type="http://customschemas.google.com/relationships/presentationmetadata" Target="metadata"/><Relationship Id="rId25" Type="http://schemas.openxmlformats.org/officeDocument/2006/relationships/font" Target="fonts/Montserrat-regular.fntdata"/><Relationship Id="rId7" Type="http://schemas.openxmlformats.org/officeDocument/2006/relationships/slide" Target="slides/slide3.xml"/><Relationship Id="rId33" Type="http://schemas.openxmlformats.org/officeDocument/2006/relationships/font" Target="fonts/MontserratExtraBold-boldItalic.fntdata"/><Relationship Id="rId12" Type="http://schemas.openxmlformats.org/officeDocument/2006/relationships/slide" Target="slides/slide8.xml"/><Relationship Id="rId17" Type="http://schemas.openxmlformats.org/officeDocument/2006/relationships/font" Target="fonts/MontserratSemiBold-regular.fntdata"/><Relationship Id="rId20" Type="http://schemas.openxmlformats.org/officeDocument/2006/relationships/font" Target="fonts/MontserratSemiBold-boldItalic.fntdata"/><Relationship Id="rId2" Type="http://schemas.openxmlformats.org/officeDocument/2006/relationships/presProps" Target="presProps.xml"/><Relationship Id="rId29" Type="http://schemas.openxmlformats.org/officeDocument/2006/relationships/font" Target="fonts/MontserratBlack-bold.fntdata"/><Relationship Id="rId16" Type="http://schemas.openxmlformats.org/officeDocument/2006/relationships/font" Target="fonts/Play-bold.fntdata"/><Relationship Id="rId24" Type="http://schemas.openxmlformats.org/officeDocument/2006/relationships/font" Target="fonts/ArialNarrow-boldItalic.fntdata"/><Relationship Id="rId1" Type="http://schemas.openxmlformats.org/officeDocument/2006/relationships/theme" Target="theme/theme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font" Target="fonts/MontserratExtraBold-bold.fntdata"/><Relationship Id="rId37" Type="http://schemas.openxmlformats.org/officeDocument/2006/relationships/customXml" Target="../customXml/item3.xml"/><Relationship Id="rId23" Type="http://schemas.openxmlformats.org/officeDocument/2006/relationships/font" Target="fonts/ArialNarrow-italic.fntdata"/><Relationship Id="rId28" Type="http://schemas.openxmlformats.org/officeDocument/2006/relationships/font" Target="fonts/Montserrat-boldItalic.fntdata"/><Relationship Id="rId5" Type="http://schemas.openxmlformats.org/officeDocument/2006/relationships/slide" Target="slides/slide1.xml"/><Relationship Id="rId15" Type="http://schemas.openxmlformats.org/officeDocument/2006/relationships/font" Target="fonts/Play-regular.fntdata"/><Relationship Id="rId36" Type="http://schemas.openxmlformats.org/officeDocument/2006/relationships/customXml" Target="../customXml/item2.xml"/><Relationship Id="rId31" Type="http://schemas.openxmlformats.org/officeDocument/2006/relationships/font" Target="fonts/ArialBlack-regular.fntdata"/><Relationship Id="rId10" Type="http://schemas.openxmlformats.org/officeDocument/2006/relationships/slide" Target="slides/slide6.xml"/><Relationship Id="rId19" Type="http://schemas.openxmlformats.org/officeDocument/2006/relationships/font" Target="fonts/MontserratSemiBold-italic.fntdata"/><Relationship Id="rId22" Type="http://schemas.openxmlformats.org/officeDocument/2006/relationships/font" Target="fonts/ArialNarrow-bold.fntdata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7" Type="http://schemas.openxmlformats.org/officeDocument/2006/relationships/font" Target="fonts/Montserrat-italic.fntdata"/><Relationship Id="rId30" Type="http://schemas.openxmlformats.org/officeDocument/2006/relationships/font" Target="fonts/MontserratBlack-boldItalic.fntdata"/><Relationship Id="rId14" Type="http://schemas.openxmlformats.org/officeDocument/2006/relationships/slide" Target="slides/slide10.xml"/><Relationship Id="rId35" Type="http://schemas.openxmlformats.org/officeDocument/2006/relationships/customXml" Target="../customXml/item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56059b3c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2d56059b3c8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d56059b3c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2d56059b3c8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d56059b3c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2d56059b3c8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d56059b3c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2d56059b3c8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d56059b3c8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2d56059b3c8_0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d56059b3c8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2d56059b3c8_0_1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5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hyperlink" Target="http://drive.google.com/file/d/1MgUaZeEkN8B4yEDWMZn8CnneU4iyX-C3/view" TargetMode="External"/><Relationship Id="rId5" Type="http://schemas.openxmlformats.org/officeDocument/2006/relationships/image" Target="../media/image1.png"/><Relationship Id="rId6" Type="http://schemas.openxmlformats.org/officeDocument/2006/relationships/hyperlink" Target="http://drive.google.com/file/d/10h1mpb0mZP88AVeyAyB5wiNQo8q16LXn/view" TargetMode="External"/><Relationship Id="rId7" Type="http://schemas.openxmlformats.org/officeDocument/2006/relationships/image" Target="../media/image13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6.jpg"/><Relationship Id="rId5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4050" y="3737862"/>
            <a:ext cx="1373975" cy="137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4113" y="1719301"/>
            <a:ext cx="2231375" cy="21071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1483133" y="5111818"/>
            <a:ext cx="608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rgbClr val="222C6E"/>
                </a:solidFill>
                <a:latin typeface="Arial Black"/>
                <a:ea typeface="Arial Black"/>
                <a:cs typeface="Arial Black"/>
                <a:sym typeface="Arial Black"/>
              </a:rPr>
              <a:t>William Molina</a:t>
            </a:r>
            <a:r>
              <a:rPr lang="es-CO" sz="1800">
                <a:solidFill>
                  <a:srgbClr val="222C6E"/>
                </a:solidFill>
                <a:latin typeface="Arial Black"/>
                <a:ea typeface="Arial Black"/>
                <a:cs typeface="Arial Black"/>
                <a:sym typeface="Arial Black"/>
              </a:rPr>
              <a:t> / </a:t>
            </a:r>
            <a:r>
              <a:rPr b="1" lang="es-CO" sz="1800">
                <a:solidFill>
                  <a:srgbClr val="222C6E"/>
                </a:solidFill>
                <a:latin typeface="Arial Black"/>
                <a:ea typeface="Arial Black"/>
                <a:cs typeface="Arial Black"/>
                <a:sym typeface="Arial Black"/>
              </a:rPr>
              <a:t>Coordinador pedagógico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222C6E"/>
                </a:solidFill>
              </a:rPr>
              <a:t>Museo Interactivo Maloka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2468958" y="3886188"/>
            <a:ext cx="5360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200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El museo, la escuela y la Educación STEM</a:t>
            </a:r>
            <a:r>
              <a:rPr b="1" i="0" lang="es-CO" sz="3200" u="none" cap="none" strike="noStrike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 txBox="1"/>
          <p:nvPr/>
        </p:nvSpPr>
        <p:spPr>
          <a:xfrm>
            <a:off x="991073" y="506557"/>
            <a:ext cx="347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Contenido</a:t>
            </a:r>
            <a:endParaRPr/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5341215" y="2764324"/>
            <a:ext cx="1162469" cy="1168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5800036" y="3771856"/>
            <a:ext cx="1162469" cy="1168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4827023" y="1762723"/>
            <a:ext cx="1162469" cy="116821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5282226" y="1947387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s-CO" sz="3000" u="none" cap="none" strike="noStrike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5604653" y="1822005"/>
            <a:ext cx="4621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01B167"/>
                </a:solidFill>
              </a:rPr>
              <a:t>Nuestra experiencia </a:t>
            </a:r>
            <a:endParaRPr b="1" i="0" sz="1900" u="none" cap="none" strike="noStrike">
              <a:solidFill>
                <a:srgbClr val="01B1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800036" y="2147791"/>
            <a:ext cx="304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1" lang="es-CO" sz="1200">
                <a:solidFill>
                  <a:srgbClr val="222C6E"/>
                </a:solidFill>
              </a:rPr>
              <a:t>El poder de la educación informal</a:t>
            </a:r>
            <a:endParaRPr b="0" i="1" sz="12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739754" y="2955301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s-CO" sz="3000" u="none" cap="none" strike="noStrike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6109699" y="2835030"/>
            <a:ext cx="4229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01B167"/>
                </a:solidFill>
              </a:rPr>
              <a:t>Clubes STEM</a:t>
            </a:r>
            <a:endParaRPr b="1" i="0" sz="1900" u="none" cap="none" strike="noStrike">
              <a:solidFill>
                <a:srgbClr val="01B1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6314223" y="3112022"/>
            <a:ext cx="337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1" lang="es-CO" sz="1200">
                <a:solidFill>
                  <a:srgbClr val="222C6E"/>
                </a:solidFill>
              </a:rPr>
              <a:t>La apuesta de Maloka en las aulas</a:t>
            </a:r>
            <a:endParaRPr b="0" i="1" sz="12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6182828" y="3963789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s-CO" sz="3000" u="none" cap="none" strike="noStrike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6583509" y="3860269"/>
            <a:ext cx="410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800">
                <a:solidFill>
                  <a:srgbClr val="01B167"/>
                </a:solidFill>
              </a:rPr>
              <a:t>Seminario para profes</a:t>
            </a:r>
            <a:endParaRPr b="1" i="0" sz="1800" u="none" cap="none" strike="noStrike">
              <a:solidFill>
                <a:srgbClr val="01B1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6798455" y="4171306"/>
            <a:ext cx="379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1" lang="es-CO" sz="1200">
                <a:solidFill>
                  <a:srgbClr val="222C6E"/>
                </a:solidFill>
              </a:rPr>
              <a:t>Desenmarañando el enfoque STEM </a:t>
            </a:r>
            <a:r>
              <a:rPr b="0" i="1" lang="es-CO" sz="1200" u="none" cap="none" strike="noStrike">
                <a:solidFill>
                  <a:srgbClr val="222C6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2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6331815" y="4745524"/>
            <a:ext cx="1162469" cy="116821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 txBox="1"/>
          <p:nvPr/>
        </p:nvSpPr>
        <p:spPr>
          <a:xfrm>
            <a:off x="6730354" y="4936501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CO" sz="3000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4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7100299" y="4816230"/>
            <a:ext cx="4229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01B167"/>
                </a:solidFill>
              </a:rPr>
              <a:t>Conclusiones</a:t>
            </a:r>
            <a:endParaRPr b="1" i="0" sz="1900" u="none" cap="none" strike="noStrike">
              <a:solidFill>
                <a:srgbClr val="01B1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7304823" y="5093222"/>
            <a:ext cx="337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1" lang="es-CO" sz="1200">
                <a:solidFill>
                  <a:srgbClr val="222C6E"/>
                </a:solidFill>
              </a:rPr>
              <a:t>Hacia dónde vamos</a:t>
            </a:r>
            <a:endParaRPr b="0" i="1" sz="12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5603" y="1610225"/>
            <a:ext cx="3159147" cy="42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991075" y="506550"/>
            <a:ext cx="535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Nuestra experiencia</a:t>
            </a:r>
            <a:endParaRPr/>
          </a:p>
        </p:txBody>
      </p:sp>
      <p:pic>
        <p:nvPicPr>
          <p:cNvPr id="118" name="Google Shape;118;p3" title="Valentina-Clubes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5401" y="2170091"/>
            <a:ext cx="485403" cy="58833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 txBox="1"/>
          <p:nvPr/>
        </p:nvSpPr>
        <p:spPr>
          <a:xfrm>
            <a:off x="1956445" y="1854511"/>
            <a:ext cx="70179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222C6E"/>
                </a:solidFill>
              </a:rPr>
              <a:t>Valentina</a:t>
            </a:r>
            <a:endParaRPr b="1" sz="1800">
              <a:solidFill>
                <a:srgbClr val="222C6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222C6E"/>
                </a:solidFill>
              </a:rPr>
              <a:t>Colegio Diego Montaña Cuellar</a:t>
            </a:r>
            <a:endParaRPr b="1" sz="1800">
              <a:solidFill>
                <a:srgbClr val="222C6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222C6E"/>
                </a:solidFill>
              </a:rPr>
              <a:t>Grado 4º - 2023</a:t>
            </a:r>
            <a:endParaRPr b="1" sz="1800">
              <a:solidFill>
                <a:srgbClr val="222C6E"/>
              </a:solidFill>
            </a:endParaRPr>
          </a:p>
        </p:txBody>
      </p:sp>
      <p:pic>
        <p:nvPicPr>
          <p:cNvPr id="120" name="Google Shape;120;p3" title="Niños Diego Montaña Cuellar.mp3">
            <a:hlinkClick r:id="rId6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4292" y="2250876"/>
            <a:ext cx="485403" cy="58833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 txBox="1"/>
          <p:nvPr/>
        </p:nvSpPr>
        <p:spPr>
          <a:xfrm>
            <a:off x="7243215" y="1919550"/>
            <a:ext cx="70179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222C6E"/>
                </a:solidFill>
              </a:rPr>
              <a:t>Niños </a:t>
            </a:r>
            <a:endParaRPr b="1" sz="1800">
              <a:solidFill>
                <a:srgbClr val="222C6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222C6E"/>
                </a:solidFill>
              </a:rPr>
              <a:t>Colegio Diego Montaña Cuellar</a:t>
            </a:r>
            <a:endParaRPr b="1" sz="1800">
              <a:solidFill>
                <a:srgbClr val="222C6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222C6E"/>
                </a:solidFill>
              </a:rPr>
              <a:t>Grado 4º - 2023</a:t>
            </a:r>
            <a:endParaRPr b="1" sz="1800">
              <a:solidFill>
                <a:srgbClr val="222C6E"/>
              </a:solidFill>
            </a:endParaRPr>
          </a:p>
        </p:txBody>
      </p:sp>
      <p:pic>
        <p:nvPicPr>
          <p:cNvPr id="122" name="Google Shape;122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27173" y="3233225"/>
            <a:ext cx="2443500" cy="2048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3"/>
          <p:cNvSpPr txBox="1"/>
          <p:nvPr/>
        </p:nvSpPr>
        <p:spPr>
          <a:xfrm>
            <a:off x="1048467" y="4838332"/>
            <a:ext cx="28146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900">
                <a:solidFill>
                  <a:srgbClr val="222C6E"/>
                </a:solidFill>
              </a:rPr>
              <a:t>Algún saber práctico</a:t>
            </a:r>
            <a:endParaRPr b="1" sz="1900">
              <a:solidFill>
                <a:srgbClr val="222C6E"/>
              </a:solidFill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640408" y="3515971"/>
            <a:ext cx="2443500" cy="8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900">
                <a:solidFill>
                  <a:srgbClr val="222C6E"/>
                </a:solidFill>
              </a:rPr>
              <a:t>Temas Específicos</a:t>
            </a:r>
            <a:endParaRPr b="1" sz="1900">
              <a:solidFill>
                <a:srgbClr val="222C6E"/>
              </a:solidFill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4058095" y="5630636"/>
            <a:ext cx="28146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900">
                <a:solidFill>
                  <a:srgbClr val="222C6E"/>
                </a:solidFill>
              </a:rPr>
              <a:t>Habilidades científicas</a:t>
            </a:r>
            <a:endParaRPr b="1" sz="1900">
              <a:solidFill>
                <a:srgbClr val="222C6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7275720" y="4503515"/>
            <a:ext cx="2669700" cy="14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900">
                <a:solidFill>
                  <a:srgbClr val="222C6E"/>
                </a:solidFill>
              </a:rPr>
              <a:t>Actitudes científicas</a:t>
            </a:r>
            <a:endParaRPr b="1" sz="1900">
              <a:solidFill>
                <a:srgbClr val="222C6E"/>
              </a:solidFill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7813471" y="3308789"/>
            <a:ext cx="4189500" cy="14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900">
                <a:solidFill>
                  <a:srgbClr val="222C6E"/>
                </a:solidFill>
              </a:rPr>
              <a:t>Conclusiones sobre un proceso</a:t>
            </a:r>
            <a:endParaRPr b="1" sz="1900">
              <a:solidFill>
                <a:srgbClr val="222C6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2d56059b3c8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2d56059b3c8_0_27"/>
          <p:cNvSpPr txBox="1"/>
          <p:nvPr/>
        </p:nvSpPr>
        <p:spPr>
          <a:xfrm>
            <a:off x="991075" y="506550"/>
            <a:ext cx="535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Nuestra experiencia</a:t>
            </a:r>
            <a:endParaRPr/>
          </a:p>
        </p:txBody>
      </p:sp>
      <p:sp>
        <p:nvSpPr>
          <p:cNvPr id="134" name="Google Shape;134;g2d56059b3c8_0_27"/>
          <p:cNvSpPr txBox="1"/>
          <p:nvPr/>
        </p:nvSpPr>
        <p:spPr>
          <a:xfrm>
            <a:off x="288575" y="1440750"/>
            <a:ext cx="5653200" cy="1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18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“Interesante los encuentros en el museo desde allí se pueden seguir compartiendo más experiencias que</a:t>
            </a:r>
            <a:endParaRPr i="1" sz="1850">
              <a:solidFill>
                <a:srgbClr val="222C6E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18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replantean y enriquecen la práctica pedagógica.”</a:t>
            </a:r>
            <a:r>
              <a:rPr lang="es-CO" sz="18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b="1" lang="es-CO" sz="18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Docente de primera infancia del Colegio Gabriel Betancourt Mejia IED.</a:t>
            </a:r>
            <a:endParaRPr b="1" sz="1850">
              <a:solidFill>
                <a:srgbClr val="222C6E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5" name="Google Shape;135;g2d56059b3c8_0_27"/>
          <p:cNvSpPr txBox="1"/>
          <p:nvPr/>
        </p:nvSpPr>
        <p:spPr>
          <a:xfrm>
            <a:off x="5724698" y="3602410"/>
            <a:ext cx="56532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180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“Siempre que lancen propuestas educativas de formación tener en cuenta, como en este caso, la primaria y primera infancia, para los docentes siempre será valioso poder contar con herramientas que faciliten y fortalezcan el aprendizaje de nuestros estudiantes. Gracias por su esfuerzo y la enseñanza brindada (sic)” </a:t>
            </a:r>
            <a:r>
              <a:rPr b="1" i="1" lang="es-CO" sz="180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Docente de primaria del Colegio Hernán Durán Dussan IED.</a:t>
            </a:r>
            <a:endParaRPr b="1" i="1" sz="1800">
              <a:solidFill>
                <a:srgbClr val="222C6E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36" name="Google Shape;136;g2d56059b3c8_0_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4231" y="1374900"/>
            <a:ext cx="3963140" cy="224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2d56059b3c8_0_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2568" y="3221409"/>
            <a:ext cx="3602944" cy="2039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2d56059b3c8_0_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2d56059b3c8_0_46"/>
          <p:cNvSpPr txBox="1"/>
          <p:nvPr/>
        </p:nvSpPr>
        <p:spPr>
          <a:xfrm>
            <a:off x="285500" y="318150"/>
            <a:ext cx="535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Nuestra experiencia</a:t>
            </a:r>
            <a:endParaRPr/>
          </a:p>
        </p:txBody>
      </p:sp>
      <p:sp>
        <p:nvSpPr>
          <p:cNvPr id="144" name="Google Shape;144;g2d56059b3c8_0_46"/>
          <p:cNvSpPr txBox="1"/>
          <p:nvPr/>
        </p:nvSpPr>
        <p:spPr>
          <a:xfrm>
            <a:off x="428625" y="4624625"/>
            <a:ext cx="5698500" cy="14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CO" sz="24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Maloka, experiencias significativas de conocimiento que emocionan e inspiran vidas y comunidades.</a:t>
            </a:r>
            <a:endParaRPr b="1" sz="1550">
              <a:solidFill>
                <a:srgbClr val="222C6E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5" name="Google Shape;145;g2d56059b3c8_0_46"/>
          <p:cNvSpPr txBox="1"/>
          <p:nvPr/>
        </p:nvSpPr>
        <p:spPr>
          <a:xfrm>
            <a:off x="4838075" y="1557100"/>
            <a:ext cx="7252800" cy="18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24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Promovemos la </a:t>
            </a:r>
            <a:r>
              <a:rPr b="1" i="1" lang="es-CO" sz="24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Apropiación Social del Conocimiento</a:t>
            </a:r>
            <a:r>
              <a:rPr i="1" lang="es-CO" sz="24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 y buscamos ser un apoyo y complemento tanto para la población escolarizada como para la ciudadanía en general, con experiencias de aprendizaje a lo largo de la vida.</a:t>
            </a:r>
            <a:endParaRPr i="1" sz="2450">
              <a:solidFill>
                <a:srgbClr val="222C6E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46" name="Google Shape;146;g2d56059b3c8_0_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33250" y="3735288"/>
            <a:ext cx="2876550" cy="159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2d56059b3c8_0_46"/>
          <p:cNvSpPr txBox="1"/>
          <p:nvPr/>
        </p:nvSpPr>
        <p:spPr>
          <a:xfrm>
            <a:off x="4929450" y="5688525"/>
            <a:ext cx="44247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CO" sz="33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180</a:t>
            </a:r>
            <a:r>
              <a:rPr b="1" i="1" lang="es-CO" sz="3350">
                <a:solidFill>
                  <a:srgbClr val="222C6E"/>
                </a:solidFill>
                <a:latin typeface="Arial Narrow"/>
                <a:ea typeface="Arial Narrow"/>
                <a:cs typeface="Arial Narrow"/>
                <a:sym typeface="Arial Narrow"/>
              </a:rPr>
              <a:t>.000 visitantes al año</a:t>
            </a:r>
            <a:endParaRPr b="1" i="1" sz="3350">
              <a:solidFill>
                <a:srgbClr val="222C6E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48" name="Google Shape;148;g2d56059b3c8_0_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5199" y="3587074"/>
            <a:ext cx="1887150" cy="188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2d56059b3c8_0_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05634" y="964647"/>
            <a:ext cx="3114124" cy="365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2d56059b3c8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2d56059b3c8_0_57"/>
          <p:cNvSpPr txBox="1"/>
          <p:nvPr/>
        </p:nvSpPr>
        <p:spPr>
          <a:xfrm>
            <a:off x="152875" y="49350"/>
            <a:ext cx="899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Principios educativos</a:t>
            </a:r>
            <a:endParaRPr/>
          </a:p>
        </p:txBody>
      </p:sp>
      <p:sp>
        <p:nvSpPr>
          <p:cNvPr id="156" name="Google Shape;156;g2d56059b3c8_0_57"/>
          <p:cNvSpPr/>
          <p:nvPr/>
        </p:nvSpPr>
        <p:spPr>
          <a:xfrm>
            <a:off x="238000" y="2094226"/>
            <a:ext cx="1493100" cy="1377600"/>
          </a:xfrm>
          <a:prstGeom prst="rect">
            <a:avLst/>
          </a:prstGeom>
          <a:solidFill>
            <a:srgbClr val="01B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Altas expectativas: tod@s y todas pueden aprender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2d56059b3c8_0_57"/>
          <p:cNvSpPr/>
          <p:nvPr/>
        </p:nvSpPr>
        <p:spPr>
          <a:xfrm>
            <a:off x="995900" y="4118150"/>
            <a:ext cx="1493100" cy="1377600"/>
          </a:xfrm>
          <a:prstGeom prst="rect">
            <a:avLst/>
          </a:prstGeom>
          <a:solidFill>
            <a:srgbClr val="01B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Diseño situado y participativo: adaptación a las particularidades. </a:t>
            </a:r>
            <a:endParaRPr/>
          </a:p>
        </p:txBody>
      </p:sp>
      <p:sp>
        <p:nvSpPr>
          <p:cNvPr id="158" name="Google Shape;158;g2d56059b3c8_0_57"/>
          <p:cNvSpPr/>
          <p:nvPr/>
        </p:nvSpPr>
        <p:spPr>
          <a:xfrm>
            <a:off x="10216350" y="1864575"/>
            <a:ext cx="1493100" cy="1512000"/>
          </a:xfrm>
          <a:prstGeom prst="rect">
            <a:avLst/>
          </a:prstGeom>
          <a:solidFill>
            <a:srgbClr val="01B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Diálogo: tod@s tenemos oportunidad de hablar y ser escuchad@s. </a:t>
            </a:r>
            <a:endParaRPr/>
          </a:p>
        </p:txBody>
      </p:sp>
      <p:sp>
        <p:nvSpPr>
          <p:cNvPr id="159" name="Google Shape;159;g2d56059b3c8_0_57"/>
          <p:cNvSpPr/>
          <p:nvPr/>
        </p:nvSpPr>
        <p:spPr>
          <a:xfrm>
            <a:off x="5407672" y="4667062"/>
            <a:ext cx="1493100" cy="1512000"/>
          </a:xfrm>
          <a:prstGeom prst="rect">
            <a:avLst/>
          </a:prstGeom>
          <a:solidFill>
            <a:srgbClr val="01B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Valoración de los conocimientos: todo el conocimiento suma.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2d56059b3c8_0_57"/>
          <p:cNvSpPr/>
          <p:nvPr/>
        </p:nvSpPr>
        <p:spPr>
          <a:xfrm>
            <a:off x="9317700" y="3895550"/>
            <a:ext cx="1493100" cy="1512000"/>
          </a:xfrm>
          <a:prstGeom prst="rect">
            <a:avLst/>
          </a:prstGeom>
          <a:solidFill>
            <a:srgbClr val="01B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Habilidades y actitudes científicas como medio de acción.</a:t>
            </a:r>
            <a:endParaRPr/>
          </a:p>
        </p:txBody>
      </p:sp>
      <p:pic>
        <p:nvPicPr>
          <p:cNvPr id="161" name="Google Shape;161;g2d56059b3c8_0_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3312" y="698074"/>
            <a:ext cx="6955776" cy="4654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2d56059b3c8_0_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d56059b3c8_0_71"/>
          <p:cNvSpPr txBox="1"/>
          <p:nvPr/>
        </p:nvSpPr>
        <p:spPr>
          <a:xfrm>
            <a:off x="370772" y="356525"/>
            <a:ext cx="449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Clubes STEM</a:t>
            </a:r>
            <a:endParaRPr b="1" i="0" sz="3600" u="none" cap="none" strike="noStrike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8" name="Google Shape;168;g2d56059b3c8_0_71"/>
          <p:cNvSpPr/>
          <p:nvPr/>
        </p:nvSpPr>
        <p:spPr>
          <a:xfrm>
            <a:off x="1498575" y="2013973"/>
            <a:ext cx="3048600" cy="1018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2d56059b3c8_0_71"/>
          <p:cNvSpPr txBox="1"/>
          <p:nvPr/>
        </p:nvSpPr>
        <p:spPr>
          <a:xfrm>
            <a:off x="1451050" y="2081875"/>
            <a:ext cx="3157800" cy="8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-CO" sz="11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b="0" i="0" lang="es-CO" sz="11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ocalizadas en las localidades de </a:t>
            </a:r>
            <a:r>
              <a:rPr b="1" i="0" lang="es-CO" sz="11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Ciudad Bolívar, Usme, San Cristóbal, Usaquén, Suba</a:t>
            </a:r>
            <a:r>
              <a:rPr b="1" lang="es-CO" sz="11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b="1" i="0" lang="es-CO" sz="11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Chapinero</a:t>
            </a:r>
            <a:r>
              <a:rPr b="1" lang="es-CO" sz="11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b="1" i="0" lang="es-CO" sz="11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Puente Aranda, Rafael Uribe Uribe y Tunjuelito.</a:t>
            </a:r>
            <a:endParaRPr b="1" i="0" sz="11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2d56059b3c8_0_71"/>
          <p:cNvSpPr/>
          <p:nvPr/>
        </p:nvSpPr>
        <p:spPr>
          <a:xfrm>
            <a:off x="1327346" y="1756108"/>
            <a:ext cx="1514400" cy="296100"/>
          </a:xfrm>
          <a:prstGeom prst="rect">
            <a:avLst/>
          </a:prstGeom>
          <a:solidFill>
            <a:srgbClr val="FCDA4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2d56059b3c8_0_71"/>
          <p:cNvSpPr txBox="1"/>
          <p:nvPr/>
        </p:nvSpPr>
        <p:spPr>
          <a:xfrm>
            <a:off x="1498572" y="1641048"/>
            <a:ext cx="12366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CO" sz="28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17</a:t>
            </a:r>
            <a:r>
              <a:rPr b="0" i="0" lang="es-CO" sz="20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b="0" i="1" lang="es-CO" sz="20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IED</a:t>
            </a:r>
            <a:endParaRPr b="0" i="1" sz="20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2" name="Google Shape;172;g2d56059b3c8_0_71"/>
          <p:cNvSpPr/>
          <p:nvPr/>
        </p:nvSpPr>
        <p:spPr>
          <a:xfrm>
            <a:off x="1040445" y="3480969"/>
            <a:ext cx="1925400" cy="1135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2d56059b3c8_0_71"/>
          <p:cNvSpPr/>
          <p:nvPr/>
        </p:nvSpPr>
        <p:spPr>
          <a:xfrm>
            <a:off x="1040445" y="3231406"/>
            <a:ext cx="1925400" cy="2403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2d56059b3c8_0_71"/>
          <p:cNvSpPr txBox="1"/>
          <p:nvPr/>
        </p:nvSpPr>
        <p:spPr>
          <a:xfrm>
            <a:off x="1019299" y="3161891"/>
            <a:ext cx="211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s-CO" sz="1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Estudiantes participantes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2d56059b3c8_0_71"/>
          <p:cNvSpPr txBox="1"/>
          <p:nvPr/>
        </p:nvSpPr>
        <p:spPr>
          <a:xfrm>
            <a:off x="1282903" y="3459149"/>
            <a:ext cx="14403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CO" sz="28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2.403</a:t>
            </a:r>
            <a:endParaRPr b="0" i="1" sz="30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6" name="Google Shape;176;g2d56059b3c8_0_71"/>
          <p:cNvSpPr txBox="1"/>
          <p:nvPr/>
        </p:nvSpPr>
        <p:spPr>
          <a:xfrm>
            <a:off x="1019294" y="3975965"/>
            <a:ext cx="20055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CO" sz="11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niñas y niños de grados </a:t>
            </a:r>
            <a:br>
              <a:rPr b="0" i="0" lang="es-CO" sz="11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s-CO" sz="11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4 y 5 de básica primaria durante toda la estrategia.</a:t>
            </a:r>
            <a:endParaRPr b="0" i="0" sz="16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2d56059b3c8_0_71"/>
          <p:cNvSpPr/>
          <p:nvPr/>
        </p:nvSpPr>
        <p:spPr>
          <a:xfrm>
            <a:off x="1308578" y="5028542"/>
            <a:ext cx="4039800" cy="752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2d56059b3c8_0_71"/>
          <p:cNvSpPr txBox="1"/>
          <p:nvPr/>
        </p:nvSpPr>
        <p:spPr>
          <a:xfrm>
            <a:off x="1426476" y="4902300"/>
            <a:ext cx="3921900" cy="101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s-CO" sz="12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Proceso de formación presencial</a:t>
            </a:r>
            <a:r>
              <a:rPr b="0" i="0" lang="es-CO" sz="12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desarrollado</a:t>
            </a:r>
            <a:r>
              <a:rPr lang="es-CO" sz="12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en 76 cursos </a:t>
            </a:r>
            <a:r>
              <a:rPr b="0" i="0" lang="es-CO" sz="12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durante </a:t>
            </a:r>
            <a:r>
              <a:rPr b="1" i="0" lang="es-CO" sz="12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9 meses</a:t>
            </a:r>
            <a:r>
              <a:rPr lang="es-CO" sz="12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en el 2022 </a:t>
            </a:r>
            <a:r>
              <a:rPr b="1" i="0" lang="es-CO" sz="12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7 meses </a:t>
            </a:r>
            <a:r>
              <a:rPr lang="es-CO" sz="12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en el 2023</a:t>
            </a:r>
            <a:endParaRPr b="0" i="0" sz="1200" u="none" cap="none" strike="noStrike">
              <a:solidFill>
                <a:srgbClr val="222C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g2d56059b3c8_0_71"/>
          <p:cNvSpPr/>
          <p:nvPr/>
        </p:nvSpPr>
        <p:spPr>
          <a:xfrm>
            <a:off x="1163868" y="5024633"/>
            <a:ext cx="144600" cy="602700"/>
          </a:xfrm>
          <a:prstGeom prst="rect">
            <a:avLst/>
          </a:prstGeom>
          <a:solidFill>
            <a:srgbClr val="FCDA4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2d56059b3c8_0_71"/>
          <p:cNvSpPr/>
          <p:nvPr/>
        </p:nvSpPr>
        <p:spPr>
          <a:xfrm>
            <a:off x="3952951" y="4215858"/>
            <a:ext cx="1757100" cy="440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2d56059b3c8_0_71"/>
          <p:cNvSpPr txBox="1"/>
          <p:nvPr/>
        </p:nvSpPr>
        <p:spPr>
          <a:xfrm>
            <a:off x="3987612" y="4378538"/>
            <a:ext cx="1710000" cy="24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con </a:t>
            </a: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2 visitas</a:t>
            </a:r>
            <a:r>
              <a:rPr b="0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a Maloka. </a:t>
            </a:r>
            <a:endParaRPr b="1" i="0" sz="10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2d56059b3c8_0_71"/>
          <p:cNvSpPr/>
          <p:nvPr/>
        </p:nvSpPr>
        <p:spPr>
          <a:xfrm>
            <a:off x="3439273" y="4042503"/>
            <a:ext cx="2113500" cy="296100"/>
          </a:xfrm>
          <a:prstGeom prst="rect">
            <a:avLst/>
          </a:prstGeom>
          <a:solidFill>
            <a:srgbClr val="FCDA4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2d56059b3c8_0_71"/>
          <p:cNvSpPr txBox="1"/>
          <p:nvPr/>
        </p:nvSpPr>
        <p:spPr>
          <a:xfrm>
            <a:off x="3439273" y="3927443"/>
            <a:ext cx="20373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es-CO" sz="31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38</a:t>
            </a:r>
            <a:r>
              <a:rPr b="0" i="0" lang="es-CO" sz="22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b="0" i="1" lang="es-CO" sz="22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cursos</a:t>
            </a:r>
            <a:endParaRPr b="0" i="1" sz="2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4" name="Google Shape;184;g2d56059b3c8_0_71"/>
          <p:cNvSpPr/>
          <p:nvPr/>
        </p:nvSpPr>
        <p:spPr>
          <a:xfrm>
            <a:off x="4725099" y="2980229"/>
            <a:ext cx="1925400" cy="825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CO" sz="17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Dos</a:t>
            </a:r>
            <a:r>
              <a:rPr b="0" i="0" lang="es-CO" sz="17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en </a:t>
            </a:r>
            <a:r>
              <a:rPr b="1" i="0" lang="es-CO" sz="17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2022</a:t>
            </a:r>
            <a:r>
              <a:rPr b="0" i="0" lang="es-CO" sz="17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1700" u="none" cap="none" strike="noStrike">
              <a:solidFill>
                <a:srgbClr val="222C6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CO" sz="17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Una</a:t>
            </a:r>
            <a:r>
              <a:rPr b="0" i="0" lang="es-CO" sz="17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O" sz="17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b="0" i="0" lang="es-CO" sz="17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es-CO" sz="17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b="1" i="0" sz="1700" u="none" cap="none" strike="noStrike">
              <a:solidFill>
                <a:srgbClr val="222C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g2d56059b3c8_0_71"/>
          <p:cNvSpPr/>
          <p:nvPr/>
        </p:nvSpPr>
        <p:spPr>
          <a:xfrm>
            <a:off x="4734461" y="2818308"/>
            <a:ext cx="1925400" cy="2403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CO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Visitas a Maloka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2d56059b3c8_0_71"/>
          <p:cNvSpPr/>
          <p:nvPr/>
        </p:nvSpPr>
        <p:spPr>
          <a:xfrm>
            <a:off x="5872114" y="1733677"/>
            <a:ext cx="3309900" cy="500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2d56059b3c8_0_71"/>
          <p:cNvSpPr txBox="1"/>
          <p:nvPr/>
        </p:nvSpPr>
        <p:spPr>
          <a:xfrm>
            <a:off x="5853626" y="1777000"/>
            <a:ext cx="3309900" cy="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Experiencia de Maloka viajera</a:t>
            </a:r>
            <a:r>
              <a:rPr b="0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desarrollada en las instalaciones de las </a:t>
            </a: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9 IED focalizadas (2022).</a:t>
            </a:r>
            <a:endParaRPr b="1" i="0" sz="15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2d56059b3c8_0_71"/>
          <p:cNvSpPr/>
          <p:nvPr/>
        </p:nvSpPr>
        <p:spPr>
          <a:xfrm>
            <a:off x="5727403" y="1733677"/>
            <a:ext cx="144600" cy="500400"/>
          </a:xfrm>
          <a:prstGeom prst="rect">
            <a:avLst/>
          </a:prstGeom>
          <a:solidFill>
            <a:srgbClr val="FCDA4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2d56059b3c8_0_71"/>
          <p:cNvSpPr/>
          <p:nvPr/>
        </p:nvSpPr>
        <p:spPr>
          <a:xfrm>
            <a:off x="7939689" y="2629587"/>
            <a:ext cx="1710000" cy="2403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2d56059b3c8_0_71"/>
          <p:cNvSpPr txBox="1"/>
          <p:nvPr/>
        </p:nvSpPr>
        <p:spPr>
          <a:xfrm>
            <a:off x="7909485" y="2540994"/>
            <a:ext cx="182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s-CO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Diseño pedagógico de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2d56059b3c8_0_71"/>
          <p:cNvSpPr/>
          <p:nvPr/>
        </p:nvSpPr>
        <p:spPr>
          <a:xfrm>
            <a:off x="7273969" y="3029980"/>
            <a:ext cx="2679900" cy="11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2d56059b3c8_0_71"/>
          <p:cNvSpPr txBox="1"/>
          <p:nvPr/>
        </p:nvSpPr>
        <p:spPr>
          <a:xfrm>
            <a:off x="7220149" y="3340600"/>
            <a:ext cx="2824500" cy="9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visitas al museo</a:t>
            </a:r>
            <a:r>
              <a:rPr b="0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que contemplan una actividad mediada en las </a:t>
            </a: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salas interactivas</a:t>
            </a:r>
            <a:r>
              <a:rPr b="0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y una </a:t>
            </a: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sesión de laboratorio.</a:t>
            </a:r>
            <a:endParaRPr b="1" i="0" sz="1000" u="none" cap="none" strike="noStrike">
              <a:solidFill>
                <a:srgbClr val="222C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g2d56059b3c8_0_71"/>
          <p:cNvSpPr/>
          <p:nvPr/>
        </p:nvSpPr>
        <p:spPr>
          <a:xfrm>
            <a:off x="7112434" y="2856627"/>
            <a:ext cx="3071700" cy="569100"/>
          </a:xfrm>
          <a:prstGeom prst="rect">
            <a:avLst/>
          </a:prstGeom>
          <a:solidFill>
            <a:srgbClr val="FCDA4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2d56059b3c8_0_71"/>
          <p:cNvSpPr txBox="1"/>
          <p:nvPr/>
        </p:nvSpPr>
        <p:spPr>
          <a:xfrm>
            <a:off x="7137490" y="2898567"/>
            <a:ext cx="31578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CO" sz="20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26</a:t>
            </a:r>
            <a:r>
              <a:rPr b="0" i="0" lang="es-CO" sz="16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b="0" i="1" lang="es-CO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sesiones de aula en 2022 y </a:t>
            </a:r>
            <a:r>
              <a:rPr b="0" i="0" lang="es-CO" sz="20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16</a:t>
            </a:r>
            <a:r>
              <a:rPr b="0" i="1" lang="es-CO" sz="11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en 2023</a:t>
            </a:r>
            <a:endParaRPr b="0" i="1" sz="11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5" name="Google Shape;195;g2d56059b3c8_0_71"/>
          <p:cNvSpPr/>
          <p:nvPr/>
        </p:nvSpPr>
        <p:spPr>
          <a:xfrm>
            <a:off x="6302254" y="4443706"/>
            <a:ext cx="1591200" cy="825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d56059b3c8_0_71"/>
          <p:cNvSpPr/>
          <p:nvPr/>
        </p:nvSpPr>
        <p:spPr>
          <a:xfrm>
            <a:off x="6302254" y="4270349"/>
            <a:ext cx="1591200" cy="2403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2d56059b3c8_0_71"/>
          <p:cNvSpPr txBox="1"/>
          <p:nvPr/>
        </p:nvSpPr>
        <p:spPr>
          <a:xfrm>
            <a:off x="6318479" y="4174715"/>
            <a:ext cx="1514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s-CO" sz="1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Tres sesiones</a:t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2d56059b3c8_0_71"/>
          <p:cNvSpPr txBox="1"/>
          <p:nvPr/>
        </p:nvSpPr>
        <p:spPr>
          <a:xfrm>
            <a:off x="6377660" y="4574285"/>
            <a:ext cx="14403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es-CO" sz="31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40</a:t>
            </a:r>
            <a:endParaRPr b="0" i="1" sz="2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9" name="Google Shape;199;g2d56059b3c8_0_71"/>
          <p:cNvSpPr txBox="1"/>
          <p:nvPr/>
        </p:nvSpPr>
        <p:spPr>
          <a:xfrm>
            <a:off x="6238215" y="4997371"/>
            <a:ext cx="1710000" cy="1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CO" sz="11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docentes en Maloka.</a:t>
            </a:r>
            <a:endParaRPr b="0" i="0" sz="16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2d56059b3c8_0_71"/>
          <p:cNvSpPr/>
          <p:nvPr/>
        </p:nvSpPr>
        <p:spPr>
          <a:xfrm>
            <a:off x="6466329" y="5488116"/>
            <a:ext cx="3048600" cy="500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2d56059b3c8_0_71"/>
          <p:cNvSpPr txBox="1"/>
          <p:nvPr/>
        </p:nvSpPr>
        <p:spPr>
          <a:xfrm>
            <a:off x="6516469" y="5543330"/>
            <a:ext cx="3105600" cy="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Intervenciones</a:t>
            </a:r>
            <a:r>
              <a:rPr b="0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(recuperación o construcción de espacios verdes) en </a:t>
            </a: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7 IED.</a:t>
            </a:r>
            <a:endParaRPr b="1" i="0" sz="1000" u="none" cap="none" strike="noStrike">
              <a:solidFill>
                <a:srgbClr val="222C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g2d56059b3c8_0_71"/>
          <p:cNvSpPr/>
          <p:nvPr/>
        </p:nvSpPr>
        <p:spPr>
          <a:xfrm>
            <a:off x="6321620" y="5488116"/>
            <a:ext cx="144600" cy="500400"/>
          </a:xfrm>
          <a:prstGeom prst="rect">
            <a:avLst/>
          </a:prstGeom>
          <a:solidFill>
            <a:srgbClr val="FCDA4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2d56059b3c8_0_71"/>
          <p:cNvSpPr txBox="1"/>
          <p:nvPr/>
        </p:nvSpPr>
        <p:spPr>
          <a:xfrm>
            <a:off x="2078685" y="989942"/>
            <a:ext cx="2787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1" lang="es-CO" sz="1500">
                <a:solidFill>
                  <a:srgbClr val="222C6E"/>
                </a:solidFill>
              </a:rPr>
              <a:t>En cifras 2022-2023</a:t>
            </a:r>
            <a:endParaRPr b="0" i="1" sz="15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g2d56059b3c8_0_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d56059b3c8_0_159"/>
          <p:cNvSpPr txBox="1"/>
          <p:nvPr/>
        </p:nvSpPr>
        <p:spPr>
          <a:xfrm>
            <a:off x="991075" y="506550"/>
            <a:ext cx="8291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Seminario STEM para Profes</a:t>
            </a:r>
            <a:endParaRPr/>
          </a:p>
        </p:txBody>
      </p:sp>
      <p:sp>
        <p:nvSpPr>
          <p:cNvPr id="210" name="Google Shape;210;g2d56059b3c8_0_159"/>
          <p:cNvSpPr/>
          <p:nvPr/>
        </p:nvSpPr>
        <p:spPr>
          <a:xfrm>
            <a:off x="1682091" y="1945256"/>
            <a:ext cx="2961300" cy="1095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2d56059b3c8_0_159"/>
          <p:cNvSpPr txBox="1"/>
          <p:nvPr/>
        </p:nvSpPr>
        <p:spPr>
          <a:xfrm>
            <a:off x="1632279" y="1995771"/>
            <a:ext cx="27663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focalizadas en las localidades de </a:t>
            </a: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Ciudad Bolívar, Usme, San Cristóbal, Usaquén, Suba</a:t>
            </a:r>
            <a:r>
              <a:rPr b="1" lang="es-CO" sz="10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s-CO" sz="10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Bosa, </a:t>
            </a: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Puente Aranda, Rafael Uribe Uribe</a:t>
            </a:r>
            <a:r>
              <a:rPr b="1" lang="es-CO" sz="10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b="1" i="0" lang="es-CO" sz="10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Tunjuelito</a:t>
            </a:r>
            <a:r>
              <a:rPr b="1" lang="es-CO" sz="10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, Engativá, Kennedy. </a:t>
            </a:r>
            <a:endParaRPr b="1" i="0" sz="1000" u="none" cap="none" strike="noStrike">
              <a:solidFill>
                <a:srgbClr val="222C6E"/>
              </a:solidFill>
            </a:endParaRPr>
          </a:p>
        </p:txBody>
      </p:sp>
      <p:sp>
        <p:nvSpPr>
          <p:cNvPr id="212" name="Google Shape;212;g2d56059b3c8_0_159"/>
          <p:cNvSpPr/>
          <p:nvPr/>
        </p:nvSpPr>
        <p:spPr>
          <a:xfrm>
            <a:off x="1682092" y="1634370"/>
            <a:ext cx="1587600" cy="357000"/>
          </a:xfrm>
          <a:prstGeom prst="rect">
            <a:avLst/>
          </a:prstGeom>
          <a:solidFill>
            <a:srgbClr val="FCDA4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2d56059b3c8_0_159"/>
          <p:cNvSpPr txBox="1"/>
          <p:nvPr/>
        </p:nvSpPr>
        <p:spPr>
          <a:xfrm>
            <a:off x="1842992" y="1570425"/>
            <a:ext cx="15876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CO" sz="2800">
                <a:latin typeface="Montserrat Black"/>
                <a:ea typeface="Montserrat Black"/>
                <a:cs typeface="Montserrat Black"/>
                <a:sym typeface="Montserrat Black"/>
              </a:rPr>
              <a:t>24</a:t>
            </a:r>
            <a:r>
              <a:rPr b="0" i="0" lang="es-CO" sz="20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b="0" i="1" lang="es-CO" sz="20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IED</a:t>
            </a:r>
            <a:endParaRPr b="0" i="1" sz="20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4" name="Google Shape;214;g2d56059b3c8_0_159"/>
          <p:cNvSpPr/>
          <p:nvPr/>
        </p:nvSpPr>
        <p:spPr>
          <a:xfrm>
            <a:off x="1042024" y="3438187"/>
            <a:ext cx="2018400" cy="1368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2d56059b3c8_0_159"/>
          <p:cNvSpPr/>
          <p:nvPr/>
        </p:nvSpPr>
        <p:spPr>
          <a:xfrm>
            <a:off x="1042024" y="3229190"/>
            <a:ext cx="2018400" cy="289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2d56059b3c8_0_159"/>
          <p:cNvSpPr txBox="1"/>
          <p:nvPr/>
        </p:nvSpPr>
        <p:spPr>
          <a:xfrm>
            <a:off x="943375" y="3198267"/>
            <a:ext cx="2215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lang="es-CO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Docentes </a:t>
            </a:r>
            <a:r>
              <a:rPr b="1" i="0" lang="es-CO" sz="1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participantes</a:t>
            </a:r>
            <a:r>
              <a:rPr b="1" i="0" lang="es-CO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2d56059b3c8_0_159"/>
          <p:cNvSpPr txBox="1"/>
          <p:nvPr/>
        </p:nvSpPr>
        <p:spPr>
          <a:xfrm>
            <a:off x="1296213" y="3595608"/>
            <a:ext cx="15099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CO" sz="3800">
                <a:latin typeface="Montserrat Black"/>
                <a:ea typeface="Montserrat Black"/>
                <a:cs typeface="Montserrat Black"/>
                <a:sym typeface="Montserrat Black"/>
              </a:rPr>
              <a:t>28</a:t>
            </a:r>
            <a:endParaRPr b="0" i="1" sz="30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8" name="Google Shape;218;g2d56059b3c8_0_159"/>
          <p:cNvSpPr txBox="1"/>
          <p:nvPr/>
        </p:nvSpPr>
        <p:spPr>
          <a:xfrm>
            <a:off x="1019850" y="4126791"/>
            <a:ext cx="21024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CO" sz="11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Docentes de primera infancia, primaria y secundaria.</a:t>
            </a:r>
            <a:endParaRPr b="0" i="0" sz="16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2d56059b3c8_0_159"/>
          <p:cNvSpPr/>
          <p:nvPr/>
        </p:nvSpPr>
        <p:spPr>
          <a:xfrm>
            <a:off x="3434292" y="4047207"/>
            <a:ext cx="3762000" cy="735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2d56059b3c8_0_159"/>
          <p:cNvSpPr txBox="1"/>
          <p:nvPr/>
        </p:nvSpPr>
        <p:spPr>
          <a:xfrm>
            <a:off x="3544075" y="3849325"/>
            <a:ext cx="3652200" cy="9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s-CO" sz="12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Proceso de formación </a:t>
            </a:r>
            <a:r>
              <a:rPr b="1" lang="es-CO" sz="12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híbrida </a:t>
            </a:r>
            <a:r>
              <a:rPr b="0" i="0" lang="es-CO" sz="12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desarrollado durante </a:t>
            </a:r>
            <a:r>
              <a:rPr b="1" lang="es-CO" sz="12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b="1" i="0" lang="es-CO" sz="12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mese</a:t>
            </a:r>
            <a:r>
              <a:rPr b="1" lang="es-CO" sz="12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b="0" i="0" lang="es-CO" sz="1200" u="none" cap="none" strike="noStrike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CO" sz="12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en  el año 2024</a:t>
            </a:r>
            <a:endParaRPr b="0" i="0" sz="1200" u="none" cap="none" strike="noStrike">
              <a:solidFill>
                <a:srgbClr val="222C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g2d56059b3c8_0_159"/>
          <p:cNvSpPr/>
          <p:nvPr/>
        </p:nvSpPr>
        <p:spPr>
          <a:xfrm>
            <a:off x="3299533" y="4043386"/>
            <a:ext cx="134700" cy="588900"/>
          </a:xfrm>
          <a:prstGeom prst="rect">
            <a:avLst/>
          </a:prstGeom>
          <a:solidFill>
            <a:srgbClr val="FCDA4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2d56059b3c8_0_159"/>
          <p:cNvSpPr/>
          <p:nvPr/>
        </p:nvSpPr>
        <p:spPr>
          <a:xfrm>
            <a:off x="4984850" y="2375207"/>
            <a:ext cx="2135700" cy="995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s-CO" sz="3100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</a:t>
            </a:r>
            <a:endParaRPr b="0" i="0" sz="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g2d56059b3c8_0_159"/>
          <p:cNvSpPr/>
          <p:nvPr/>
        </p:nvSpPr>
        <p:spPr>
          <a:xfrm>
            <a:off x="4994656" y="2179994"/>
            <a:ext cx="2102400" cy="3570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1" lang="es-CO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Visitas a Maloka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24" name="Google Shape;224;g2d56059b3c8_0_159"/>
          <p:cNvSpPr/>
          <p:nvPr/>
        </p:nvSpPr>
        <p:spPr>
          <a:xfrm>
            <a:off x="8354982" y="1952489"/>
            <a:ext cx="1792500" cy="289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2d56059b3c8_0_159"/>
          <p:cNvSpPr txBox="1"/>
          <p:nvPr/>
        </p:nvSpPr>
        <p:spPr>
          <a:xfrm>
            <a:off x="8323317" y="1921886"/>
            <a:ext cx="191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s-CO" sz="1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Diseño pedagógico de</a:t>
            </a:r>
            <a:endParaRPr b="1" i="0" sz="1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2d56059b3c8_0_159"/>
          <p:cNvSpPr/>
          <p:nvPr/>
        </p:nvSpPr>
        <p:spPr>
          <a:xfrm>
            <a:off x="7657051" y="2435183"/>
            <a:ext cx="2809500" cy="1364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2d56059b3c8_0_159"/>
          <p:cNvSpPr txBox="1"/>
          <p:nvPr/>
        </p:nvSpPr>
        <p:spPr>
          <a:xfrm>
            <a:off x="7760410" y="2717788"/>
            <a:ext cx="2747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es-CO" sz="10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En las que se acercó a los docentes a los conceptos transversales, la ciencia como proceso y como producto y metodologías activas. </a:t>
            </a:r>
            <a:endParaRPr b="1" i="0" sz="1000" u="none" cap="none" strike="noStrike">
              <a:solidFill>
                <a:srgbClr val="222C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g2d56059b3c8_0_159"/>
          <p:cNvSpPr/>
          <p:nvPr/>
        </p:nvSpPr>
        <p:spPr>
          <a:xfrm>
            <a:off x="7487700" y="2226199"/>
            <a:ext cx="1587600" cy="686100"/>
          </a:xfrm>
          <a:prstGeom prst="rect">
            <a:avLst/>
          </a:prstGeom>
          <a:solidFill>
            <a:srgbClr val="FCDA4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2d56059b3c8_0_159"/>
          <p:cNvSpPr txBox="1"/>
          <p:nvPr/>
        </p:nvSpPr>
        <p:spPr>
          <a:xfrm>
            <a:off x="7513967" y="2276749"/>
            <a:ext cx="25611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CO" sz="23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r>
              <a:rPr lang="es-CO" sz="2300">
                <a:latin typeface="Montserrat Black"/>
                <a:ea typeface="Montserrat Black"/>
                <a:cs typeface="Montserrat Black"/>
                <a:sym typeface="Montserrat Black"/>
              </a:rPr>
              <a:t>8</a:t>
            </a:r>
            <a:r>
              <a:rPr b="0" i="0" lang="es-CO" sz="1900" u="none" cap="none" strike="noStrik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i="1" lang="es-CO">
                <a:latin typeface="Montserrat SemiBold"/>
                <a:ea typeface="Montserrat SemiBold"/>
                <a:cs typeface="Montserrat SemiBold"/>
                <a:sym typeface="Montserrat SemiBold"/>
              </a:rPr>
              <a:t>sesiones </a:t>
            </a:r>
            <a:endParaRPr b="0" i="1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0" name="Google Shape;230;g2d56059b3c8_0_159"/>
          <p:cNvSpPr/>
          <p:nvPr/>
        </p:nvSpPr>
        <p:spPr>
          <a:xfrm>
            <a:off x="7356363" y="4445204"/>
            <a:ext cx="1668300" cy="995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2d56059b3c8_0_159"/>
          <p:cNvSpPr/>
          <p:nvPr/>
        </p:nvSpPr>
        <p:spPr>
          <a:xfrm>
            <a:off x="7356363" y="4236214"/>
            <a:ext cx="1668300" cy="289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2d56059b3c8_0_159"/>
          <p:cNvSpPr txBox="1"/>
          <p:nvPr/>
        </p:nvSpPr>
        <p:spPr>
          <a:xfrm>
            <a:off x="7373373" y="4207161"/>
            <a:ext cx="1587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es-CO" sz="1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b="1" i="0" lang="es-CO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esiones con pares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2d56059b3c8_0_159"/>
          <p:cNvSpPr txBox="1"/>
          <p:nvPr/>
        </p:nvSpPr>
        <p:spPr>
          <a:xfrm>
            <a:off x="7435417" y="4500722"/>
            <a:ext cx="15099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s-CO" sz="3100">
                <a:latin typeface="Montserrat Black"/>
                <a:ea typeface="Montserrat Black"/>
                <a:cs typeface="Montserrat Black"/>
                <a:sym typeface="Montserrat Black"/>
              </a:rPr>
              <a:t>3</a:t>
            </a:r>
            <a:endParaRPr b="0" i="1" sz="2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4" name="Google Shape;234;g2d56059b3c8_0_159"/>
          <p:cNvSpPr txBox="1"/>
          <p:nvPr/>
        </p:nvSpPr>
        <p:spPr>
          <a:xfrm>
            <a:off x="7289225" y="5112674"/>
            <a:ext cx="1792500" cy="19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CO" sz="12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socializaciones de experiencias STEM</a:t>
            </a:r>
            <a:endParaRPr b="0" i="0" sz="17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2d56059b3c8_0_159"/>
          <p:cNvSpPr txBox="1"/>
          <p:nvPr/>
        </p:nvSpPr>
        <p:spPr>
          <a:xfrm>
            <a:off x="5380093" y="2776160"/>
            <a:ext cx="18420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CO" sz="1000">
                <a:solidFill>
                  <a:srgbClr val="222C6E"/>
                </a:solidFill>
                <a:latin typeface="Montserrat"/>
                <a:ea typeface="Montserrat"/>
                <a:cs typeface="Montserrat"/>
                <a:sym typeface="Montserrat"/>
              </a:rPr>
              <a:t>Espacios de exploración del museo y de sus posibilidades educativas.</a:t>
            </a:r>
            <a:endParaRPr b="0" i="0" sz="10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2d56059b3c8_0_159"/>
          <p:cNvSpPr txBox="1"/>
          <p:nvPr/>
        </p:nvSpPr>
        <p:spPr>
          <a:xfrm>
            <a:off x="5380110" y="1015617"/>
            <a:ext cx="2787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1" lang="es-CO" sz="1500">
                <a:solidFill>
                  <a:srgbClr val="222C6E"/>
                </a:solidFill>
              </a:rPr>
              <a:t>2024</a:t>
            </a:r>
            <a:endParaRPr b="0" i="1" sz="15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g2d56059b3c8_0_1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d56059b3c8_0_197"/>
          <p:cNvSpPr txBox="1"/>
          <p:nvPr/>
        </p:nvSpPr>
        <p:spPr>
          <a:xfrm>
            <a:off x="218025" y="277950"/>
            <a:ext cx="9330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Conclusiones y hacia dónde vamos</a:t>
            </a:r>
            <a:endParaRPr/>
          </a:p>
        </p:txBody>
      </p:sp>
      <p:pic>
        <p:nvPicPr>
          <p:cNvPr id="243" name="Google Shape;243;g2d56059b3c8_0_197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26423" y="1153123"/>
            <a:ext cx="1162469" cy="1168217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2d56059b3c8_0_197"/>
          <p:cNvSpPr txBox="1"/>
          <p:nvPr/>
        </p:nvSpPr>
        <p:spPr>
          <a:xfrm>
            <a:off x="405426" y="1337787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s-CO" sz="3000" u="none" cap="none" strike="noStrike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45" name="Google Shape;245;g2d56059b3c8_0_197"/>
          <p:cNvSpPr txBox="1"/>
          <p:nvPr/>
        </p:nvSpPr>
        <p:spPr>
          <a:xfrm>
            <a:off x="999425" y="1276275"/>
            <a:ext cx="8819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222C6E"/>
                </a:solidFill>
              </a:rPr>
              <a:t>Continuar con el desarrollo de espacios de formación en el enfoque STEM para docentes de primera infancia y primaria.</a:t>
            </a:r>
            <a:endParaRPr b="1" i="0" sz="19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g2d56059b3c8_0_197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559823" y="1838923"/>
            <a:ext cx="1162469" cy="116821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2d56059b3c8_0_197"/>
          <p:cNvSpPr txBox="1"/>
          <p:nvPr/>
        </p:nvSpPr>
        <p:spPr>
          <a:xfrm>
            <a:off x="960289" y="2061699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CO" sz="3000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48" name="Google Shape;248;g2d56059b3c8_0_197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1093223" y="2829523"/>
            <a:ext cx="1162469" cy="116821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2d56059b3c8_0_197"/>
          <p:cNvSpPr txBox="1"/>
          <p:nvPr/>
        </p:nvSpPr>
        <p:spPr>
          <a:xfrm>
            <a:off x="1472226" y="3014187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CO" sz="3000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50" name="Google Shape;250;g2d56059b3c8_0_197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559823" y="4277323"/>
            <a:ext cx="1162469" cy="116821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2d56059b3c8_0_197"/>
          <p:cNvSpPr txBox="1"/>
          <p:nvPr/>
        </p:nvSpPr>
        <p:spPr>
          <a:xfrm>
            <a:off x="938826" y="4461987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CO" sz="3000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5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52" name="Google Shape;252;g2d56059b3c8_0_197"/>
          <p:cNvSpPr txBox="1"/>
          <p:nvPr/>
        </p:nvSpPr>
        <p:spPr>
          <a:xfrm>
            <a:off x="1532825" y="1962075"/>
            <a:ext cx="102858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222C6E"/>
                </a:solidFill>
              </a:rPr>
              <a:t>Fomentar el trabajo en equipo entre docentes que apunte a intercambiar experiencias, co-diseñar y realizar ejercicios interdisciplinares a partir de elementos como los conceptos transversales de las áreas STEM.</a:t>
            </a:r>
            <a:endParaRPr b="1" i="0" sz="19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2d56059b3c8_0_197"/>
          <p:cNvSpPr txBox="1"/>
          <p:nvPr/>
        </p:nvSpPr>
        <p:spPr>
          <a:xfrm>
            <a:off x="2066225" y="2952675"/>
            <a:ext cx="10285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222C6E"/>
                </a:solidFill>
              </a:rPr>
              <a:t>Seguir contribuyendo como museo interactivo a la evaluación por competencias </a:t>
            </a:r>
            <a:endParaRPr b="1" sz="1900">
              <a:solidFill>
                <a:srgbClr val="222C6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222C6E"/>
                </a:solidFill>
              </a:rPr>
              <a:t>desde el fomento de habilidades y actitudes.</a:t>
            </a:r>
            <a:endParaRPr b="1" i="0" sz="19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2d56059b3c8_0_197"/>
          <p:cNvSpPr txBox="1"/>
          <p:nvPr/>
        </p:nvSpPr>
        <p:spPr>
          <a:xfrm>
            <a:off x="1456625" y="4476675"/>
            <a:ext cx="10285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222C6E"/>
                </a:solidFill>
              </a:rPr>
              <a:t>Invitar a la ejecución de alianzas con espacios culturales de diferentes </a:t>
            </a:r>
            <a:endParaRPr b="1" sz="1900">
              <a:solidFill>
                <a:srgbClr val="222C6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222C6E"/>
                </a:solidFill>
              </a:rPr>
              <a:t>territorios en pro de la educación formal e informal. </a:t>
            </a:r>
            <a:endParaRPr b="1" i="0" sz="19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g2d56059b3c8_0_197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1093223" y="3591523"/>
            <a:ext cx="1162469" cy="116821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d56059b3c8_0_197"/>
          <p:cNvSpPr txBox="1"/>
          <p:nvPr/>
        </p:nvSpPr>
        <p:spPr>
          <a:xfrm>
            <a:off x="1472226" y="3776187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CO" sz="3000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4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57" name="Google Shape;257;g2d56059b3c8_0_197"/>
          <p:cNvSpPr txBox="1"/>
          <p:nvPr/>
        </p:nvSpPr>
        <p:spPr>
          <a:xfrm>
            <a:off x="2066225" y="3714675"/>
            <a:ext cx="10285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222C6E"/>
                </a:solidFill>
              </a:rPr>
              <a:t>Seguir evidenciando las posibilidades y potencialidades de escenarios como los museos, para el enriquecimiento de la experiencia tem</a:t>
            </a:r>
            <a:r>
              <a:rPr b="1" lang="es-CO" sz="1900">
                <a:solidFill>
                  <a:srgbClr val="222C6E"/>
                </a:solidFill>
              </a:rPr>
              <a:t>ática y vivencial STEM.</a:t>
            </a:r>
            <a:endParaRPr b="1" i="0" sz="19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g2d56059b3c8_0_197"/>
          <p:cNvPicPr preferRelativeResize="0"/>
          <p:nvPr/>
        </p:nvPicPr>
        <p:blipFill rotWithShape="1">
          <a:blip r:embed="rId4">
            <a:alphaModFix amt="80000"/>
          </a:blip>
          <a:srcRect b="0" l="0" r="0" t="0"/>
          <a:stretch/>
        </p:blipFill>
        <p:spPr>
          <a:xfrm>
            <a:off x="-49777" y="4963123"/>
            <a:ext cx="1162469" cy="116821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2d56059b3c8_0_197"/>
          <p:cNvSpPr txBox="1"/>
          <p:nvPr/>
        </p:nvSpPr>
        <p:spPr>
          <a:xfrm>
            <a:off x="329226" y="5147787"/>
            <a:ext cx="5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CO" sz="3000">
                <a:solidFill>
                  <a:srgbClr val="222C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6</a:t>
            </a:r>
            <a:endParaRPr b="0" i="0" sz="3000" u="none" cap="none" strike="noStrike">
              <a:solidFill>
                <a:srgbClr val="222C6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60" name="Google Shape;260;g2d56059b3c8_0_197"/>
          <p:cNvSpPr txBox="1"/>
          <p:nvPr/>
        </p:nvSpPr>
        <p:spPr>
          <a:xfrm>
            <a:off x="847025" y="5238675"/>
            <a:ext cx="10285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s-CO" sz="1900">
                <a:solidFill>
                  <a:srgbClr val="222C6E"/>
                </a:solidFill>
              </a:rPr>
              <a:t>Publicar, socializar, compartir, lo que las instituciones informales vamos aprendiendo.</a:t>
            </a:r>
            <a:endParaRPr b="1" i="0" sz="1900" u="none" cap="none" strike="noStrike">
              <a:solidFill>
                <a:srgbClr val="222C6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471CDF74EE0846AAAC3EDD45AD3689" ma:contentTypeVersion="17" ma:contentTypeDescription="Ein neues Dokument erstellen." ma:contentTypeScope="" ma:versionID="5c45641b0e32cf6a2f54aeca58b4f73c">
  <xsd:schema xmlns:xsd="http://www.w3.org/2001/XMLSchema" xmlns:xs="http://www.w3.org/2001/XMLSchema" xmlns:p="http://schemas.microsoft.com/office/2006/metadata/properties" xmlns:ns2="e44c5bc7-8941-405a-9654-c13068d0c3a8" xmlns:ns3="9a3bfe4b-e730-4b28-aa91-391a0f884e65" targetNamespace="http://schemas.microsoft.com/office/2006/metadata/properties" ma:root="true" ma:fieldsID="71eb2dfd15e2dbd24f32bfd59bbec6f6" ns2:_="" ns3:_="">
    <xsd:import namespace="e44c5bc7-8941-405a-9654-c13068d0c3a8"/>
    <xsd:import namespace="9a3bfe4b-e730-4b28-aa91-391a0f884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c5bc7-8941-405a-9654-c13068d0c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529a2ea6-5c64-4c2f-981b-62e4d9ab6c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3bfe4b-e730-4b28-aa91-391a0f884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c3557d6-d61d-4bda-8fd4-f4e0deb33d08}" ma:internalName="TaxCatchAll" ma:showField="CatchAllData" ma:web="9a3bfe4b-e730-4b28-aa91-391a0f884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3bfe4b-e730-4b28-aa91-391a0f884e65" xsi:nil="true"/>
    <lcf76f155ced4ddcb4097134ff3c332f xmlns="e44c5bc7-8941-405a-9654-c13068d0c3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C08976D-6508-4B04-8D16-B83797DE901E}"/>
</file>

<file path=customXml/itemProps2.xml><?xml version="1.0" encoding="utf-8"?>
<ds:datastoreItem xmlns:ds="http://schemas.openxmlformats.org/officeDocument/2006/customXml" ds:itemID="{6F4139C4-F9DC-4F55-8845-88F15E331618}"/>
</file>

<file path=customXml/itemProps3.xml><?xml version="1.0" encoding="utf-8"?>
<ds:datastoreItem xmlns:ds="http://schemas.openxmlformats.org/officeDocument/2006/customXml" ds:itemID="{0DA1FFEC-6F17-4998-90AD-2C3ED861D326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FREDY ALEJANDRO FAJARDO SANDOVAL</dc:creator>
  <dcterms:created xsi:type="dcterms:W3CDTF">2024-10-11T20:16:22Z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0x01010095471CDF74EE0846AAAC3EDD45AD3689</vt:lpwstr>
  </property>
</Properties>
</file>